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419" r:id="rId2"/>
    <p:sldId id="414" r:id="rId3"/>
    <p:sldId id="416" r:id="rId4"/>
    <p:sldId id="415" r:id="rId5"/>
    <p:sldId id="335" r:id="rId6"/>
    <p:sldId id="363" r:id="rId7"/>
    <p:sldId id="420" r:id="rId8"/>
    <p:sldId id="421" r:id="rId9"/>
    <p:sldId id="429" r:id="rId10"/>
    <p:sldId id="430" r:id="rId11"/>
    <p:sldId id="431" r:id="rId12"/>
    <p:sldId id="359" r:id="rId13"/>
    <p:sldId id="439" r:id="rId14"/>
    <p:sldId id="447" r:id="rId15"/>
    <p:sldId id="362" r:id="rId16"/>
    <p:sldId id="333" r:id="rId17"/>
    <p:sldId id="342" r:id="rId18"/>
    <p:sldId id="336" r:id="rId19"/>
    <p:sldId id="396" r:id="rId20"/>
    <p:sldId id="281" r:id="rId21"/>
    <p:sldId id="329" r:id="rId22"/>
    <p:sldId id="449" r:id="rId23"/>
    <p:sldId id="368" r:id="rId24"/>
    <p:sldId id="422" r:id="rId25"/>
    <p:sldId id="423" r:id="rId26"/>
    <p:sldId id="425" r:id="rId27"/>
    <p:sldId id="428" r:id="rId28"/>
    <p:sldId id="424" r:id="rId29"/>
    <p:sldId id="426" r:id="rId30"/>
    <p:sldId id="444" r:id="rId31"/>
    <p:sldId id="450" r:id="rId32"/>
    <p:sldId id="436" r:id="rId33"/>
    <p:sldId id="435" r:id="rId34"/>
    <p:sldId id="440" r:id="rId35"/>
    <p:sldId id="443" r:id="rId36"/>
    <p:sldId id="451" r:id="rId37"/>
    <p:sldId id="432" r:id="rId38"/>
    <p:sldId id="433" r:id="rId39"/>
    <p:sldId id="453" r:id="rId40"/>
    <p:sldId id="434" r:id="rId41"/>
    <p:sldId id="349" r:id="rId42"/>
    <p:sldId id="437" r:id="rId43"/>
    <p:sldId id="442" r:id="rId44"/>
    <p:sldId id="350" r:id="rId45"/>
    <p:sldId id="454" r:id="rId46"/>
    <p:sldId id="457" r:id="rId47"/>
    <p:sldId id="455" r:id="rId48"/>
    <p:sldId id="456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93437"/>
  </p:normalViewPr>
  <p:slideViewPr>
    <p:cSldViewPr snapToGrid="0" snapToObjects="1">
      <p:cViewPr varScale="1">
        <p:scale>
          <a:sx n="93" d="100"/>
          <a:sy n="93" d="100"/>
        </p:scale>
        <p:origin x="216" y="416"/>
      </p:cViewPr>
      <p:guideLst/>
    </p:cSldViewPr>
  </p:slideViewPr>
  <p:notesTextViewPr>
    <p:cViewPr>
      <p:scale>
        <a:sx n="85" d="100"/>
        <a:sy n="8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A8344F-FA9D-0543-BA3A-A2A526DA96DF}" type="datetimeFigureOut">
              <a:rPr lang="en-US" smtClean="0"/>
              <a:t>3/11/21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40291C-CA1B-EB43-AFD6-6B366D36FA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304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Byzantine Generals Problem [LESLIE LAMPORT, ROBERT SHOSTAK, and MARSHALL PEASE, 82]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0291C-CA1B-EB43-AFD6-6B366D36FAF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627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0291C-CA1B-EB43-AFD6-6B366D36FAF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6921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0291C-CA1B-EB43-AFD6-6B366D36FAF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537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Andrew V </a:t>
            </a:r>
            <a:r>
              <a:rPr lang="en-US" dirty="0"/>
              <a:t>Goldberg, Jason D Hartline, Anna R </a:t>
            </a:r>
            <a:r>
              <a:rPr lang="en-US" dirty="0" err="1"/>
              <a:t>Karlin</a:t>
            </a:r>
            <a:r>
              <a:rPr lang="en-US" dirty="0"/>
              <a:t>, Michael Saks, and Andrew Wright. Competitive auctions.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Lavi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Sattath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and Aviv Zohar. 2019. Redesigning Bitcoin's fee market.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0291C-CA1B-EB43-AFD6-6B366D36FAF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269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0291C-CA1B-EB43-AFD6-6B366D36FAF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469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plenty of evidence that in a decentralized internet economy, the auctioneer might have incentive to not implement the promised auction. The most obvious deviation is that the auctioneer submit fake bids.</a:t>
            </a:r>
          </a:p>
          <a:p>
            <a:endParaRPr lang="en-US" dirty="0"/>
          </a:p>
          <a:p>
            <a:r>
              <a:rPr lang="en-US" dirty="0"/>
              <a:t>When users are concern about the integrity of the auctioneer, we need to look beyond second-price auctions.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0291C-CA1B-EB43-AFD6-6B366D36FAF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542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0291C-CA1B-EB43-AFD6-6B366D36FAF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5980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Visa can process 65000 transactions per second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0291C-CA1B-EB43-AFD6-6B366D36FAF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484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40291C-CA1B-EB43-AFD6-6B366D36FAF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537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BC537-CFBA-B046-ADA9-14E8C390C3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B736BC-9EB6-0B4A-BEA5-DA68998692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D3B1C-91BA-4D44-8627-129656AD0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16CA0-2B01-A54F-B5EF-E0083342FEDC}" type="datetime1">
              <a:rPr lang="en-US" smtClean="0"/>
              <a:t>3/11/21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6157DB-7879-4847-B284-E1032A73C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1F970-A7FE-B346-BD16-5F5DA294F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7A0-9836-0546-90C2-916B04F48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793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932E5-2301-9E49-9341-450CD5FED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767CE6-8B2C-D145-A3BB-FEB2528758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11E10-FD6B-6944-9C10-1B8219EFF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C3148-6647-2E4F-867F-B33CE69D0885}" type="datetime1">
              <a:rPr lang="en-US" smtClean="0"/>
              <a:t>3/11/21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A5EE0-0AD1-5D45-983B-6CA101B7F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FDB593-76F0-CF4F-8027-DB9FD4857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7A0-9836-0546-90C2-916B04F48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2288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726B24-C542-4443-A26C-8D044C2DE4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60140-673B-1448-9E5E-66879079A6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123B74-5DA6-4948-A17D-D030C9EBA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B3555-2FF4-4247-860F-530B262A92B1}" type="datetime1">
              <a:rPr lang="en-US" smtClean="0"/>
              <a:t>3/11/21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401053-45DF-A14A-96E3-C1C507D1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717913-7EC3-5E43-AAC4-02574269A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7A0-9836-0546-90C2-916B04F48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156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19460-B70F-AB4B-B2E7-DA90D455E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E8997-F6EB-8C4A-BC66-DB0FA6040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191B0-100D-F84F-8DDB-89EA1A208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E227D-B6D6-2B4F-8B52-18FCA94ADBF6}" type="datetime1">
              <a:rPr lang="en-US" smtClean="0"/>
              <a:t>3/11/21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36ECB4-159A-B845-B61A-7350A73A3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8A89E-C871-5943-A0AE-2755C6B3A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7A0-9836-0546-90C2-916B04F48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280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39011-BABB-2B43-841F-111506D3F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39AEA0-7663-6D40-A174-4DFB8C1CF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AA654A-6D42-6E4F-815C-1ED89F0BD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CF377-CB08-8A47-AC5E-340FD9EF2830}" type="datetime1">
              <a:rPr lang="en-US" smtClean="0"/>
              <a:t>3/11/21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2FD4A6-4A4C-DD4A-B885-B16645CDC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B119A-9564-9448-8F49-FFE33B032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7A0-9836-0546-90C2-916B04F48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14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AD8D4-2822-B345-8E12-5C6EEFB8F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05FE8-FB13-4743-A298-1D59DE7EC1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86CA86-7EBA-C246-B079-B816DB1AC8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3B8048-1CC7-1F40-9E55-E01D6402B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3D2DA-E0C1-3942-ABED-12A8DCA0CB80}" type="datetime1">
              <a:rPr lang="en-US" smtClean="0"/>
              <a:t>3/11/21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C1EB6E-64BF-B349-A729-9889BFBED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28B45D-5007-8946-98D4-AAD923394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7A0-9836-0546-90C2-916B04F48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173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0C7CF-97B4-D14E-B26E-6E851E337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EFC64-BCF7-6A43-AFDB-A98F779E3D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ED6F2-4F9A-4943-BC3D-9D5CD9ACF1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485749-87F9-B04E-928A-C941409860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BDD629-8E93-2444-A858-8DDE12A1B4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A6BAA-E670-FC48-A0A3-E3D5E15E9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F3667D-EB2E-D348-873C-16F3D3075975}" type="datetime1">
              <a:rPr lang="en-US" smtClean="0"/>
              <a:t>3/11/21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003E32-679F-3A40-A701-4E4D47119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6AAADBB-F673-1F4D-B17E-7ED5500EE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7A0-9836-0546-90C2-916B04F48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681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BB5EF-D350-8640-99A1-50FAC5851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184E44-5DA5-7B4E-BE95-642252397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1749B-97FD-1144-93D4-9867CC7EEB0E}" type="datetime1">
              <a:rPr lang="en-US" smtClean="0"/>
              <a:t>3/11/21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E6F6EA-FE15-7A4C-BA84-1A8D378D2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53A5C4-02CD-DA4B-8762-3E2FCBAD4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7A0-9836-0546-90C2-916B04F48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933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558764-0A23-1C49-8288-341B287EA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7E47A-D9BB-1840-B471-2020CD5A5577}" type="datetime1">
              <a:rPr lang="en-US" smtClean="0"/>
              <a:t>3/11/21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D61E2D-6D42-C64B-805F-DB5D496F9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04AD9-F6EC-1649-BC7B-D1D9B4D87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7A0-9836-0546-90C2-916B04F48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86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D1562-B7C6-1C43-99A4-07D8AF7AF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EB94C-0E5F-BB45-BF27-E66321128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57BB45-0222-8E44-A327-A778E01AB5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EB87F3-8305-BB4F-B3B2-4634009DB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DCD0A-82CB-F643-A491-84D1285E64CD}" type="datetime1">
              <a:rPr lang="en-US" smtClean="0"/>
              <a:t>3/11/21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C8BAEC-1AC1-BD48-BE5F-475C51A81E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2AB548-680D-CA4F-918E-A8222217D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7A0-9836-0546-90C2-916B04F48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356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13460-BDB4-4741-BD19-729B67F3C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8FBC40-8A92-2148-94C0-B8A8A18BA6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96C357-01FA-1342-87D2-532FB66191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9F9F11-61BE-F94C-8773-F94E43B2E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D3A9A-8EF0-A041-8E31-4E5C23BFCA5E}" type="datetime1">
              <a:rPr lang="en-US" smtClean="0"/>
              <a:t>3/11/21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065FD-0547-2841-941B-B99FBF706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3B1EC0-8545-AB4D-BFC8-002E73896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7A0-9836-0546-90C2-916B04F48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685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480780-9DC2-9B42-A4D0-0B7B76CAE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D01AA1-2004-0048-BBD6-AA508343B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D87A8-BA58-EB40-A86A-7A77812E33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1F02AE-7A1C-6F4F-85AE-60896FDF30F6}" type="datetime1">
              <a:rPr lang="en-US" smtClean="0"/>
              <a:t>3/11/21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72D265-E36A-F34C-97FF-C6644CC76C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14101E-BA20-534B-826B-B77691648C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E737A0-9836-0546-90C2-916B04F482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0565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0.png"/><Relationship Id="rId4" Type="http://schemas.openxmlformats.org/officeDocument/2006/relationships/image" Target="../media/image2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0.png"/><Relationship Id="rId4" Type="http://schemas.openxmlformats.org/officeDocument/2006/relationships/image" Target="../media/image29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!!Rectangle">
            <a:extLst>
              <a:ext uri="{FF2B5EF4-FFF2-40B4-BE49-F238E27FC236}">
                <a16:creationId xmlns:a16="http://schemas.microsoft.com/office/drawing/2014/main" id="{D4906370-1564-49FA-A802-58546B392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686646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eometric shapes on a wooden background">
            <a:extLst>
              <a:ext uri="{FF2B5EF4-FFF2-40B4-BE49-F238E27FC236}">
                <a16:creationId xmlns:a16="http://schemas.microsoft.com/office/drawing/2014/main" id="{51982E30-3C2F-4755-A447-C851C6C5EA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5000"/>
          </a:blip>
          <a:srcRect t="2813" b="1291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4" name="Oval 16">
            <a:extLst>
              <a:ext uri="{FF2B5EF4-FFF2-40B4-BE49-F238E27FC236}">
                <a16:creationId xmlns:a16="http://schemas.microsoft.com/office/drawing/2014/main" id="{EF640709-BDFD-453B-B75D-6212E7A8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11500" y="370600"/>
            <a:ext cx="5923842" cy="5923842"/>
          </a:xfrm>
          <a:prstGeom prst="ellipse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A717BE-6FEC-3E4B-9F83-D7ED3934E7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77192" y="1032483"/>
            <a:ext cx="5037616" cy="29823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Algorithms, Game Theory and Blockchains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8C367E-7C46-4D4E-8089-8A1BDDF7A3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7192" y="4106918"/>
            <a:ext cx="5037616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1" dirty="0"/>
              <a:t>Matheus Venturyne Xavier Ferreira</a:t>
            </a:r>
          </a:p>
          <a:p>
            <a:r>
              <a:rPr lang="en-US" b="1" dirty="0"/>
              <a:t>Princeton University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5B70B1-EBDB-4042-921F-31767D625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E737A0-9836-0546-90C2-916B04F48200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5" name="Arc 18">
            <a:extLst>
              <a:ext uri="{FF2B5EF4-FFF2-40B4-BE49-F238E27FC236}">
                <a16:creationId xmlns:a16="http://schemas.microsoft.com/office/drawing/2014/main" id="{B4019478-3FDC-438C-8848-1D7DA864A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9366740" flipV="1">
            <a:off x="2607299" y="8363"/>
            <a:ext cx="6816262" cy="6816262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0">
            <a:extLst>
              <a:ext uri="{FF2B5EF4-FFF2-40B4-BE49-F238E27FC236}">
                <a16:creationId xmlns:a16="http://schemas.microsoft.com/office/drawing/2014/main" id="{FE406479-1D57-4209-B128-3C81746247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3400" y="4609861"/>
            <a:ext cx="873032" cy="84934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49E879C-2253-8042-9D23-220E70DE9A82}"/>
              </a:ext>
            </a:extLst>
          </p:cNvPr>
          <p:cNvSpPr/>
          <p:nvPr/>
        </p:nvSpPr>
        <p:spPr>
          <a:xfrm>
            <a:off x="4294808" y="5366306"/>
            <a:ext cx="3602396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1400" dirty="0"/>
              <a:t>Operations Research and Financial Engineering</a:t>
            </a:r>
          </a:p>
          <a:p>
            <a:pPr algn="ctr">
              <a:spcAft>
                <a:spcPts val="600"/>
              </a:spcAft>
            </a:pPr>
            <a:r>
              <a:rPr lang="en-US" sz="1400" dirty="0"/>
              <a:t>March 03, 2021</a:t>
            </a:r>
          </a:p>
        </p:txBody>
      </p:sp>
    </p:spTree>
    <p:extLst>
      <p:ext uri="{BB962C8B-B14F-4D97-AF65-F5344CB8AC3E}">
        <p14:creationId xmlns:p14="http://schemas.microsoft.com/office/powerpoint/2010/main" val="829957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1CC5F-7ECB-E04D-80F4-C1F73070B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832845-32F8-6E4F-89D7-5007B735FA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8214111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Setup</a:t>
                </a:r>
              </a:p>
              <a:p>
                <a:pPr lvl="1"/>
                <a:r>
                  <a:rPr lang="en-US" dirty="0"/>
                  <a:t>Miner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has mining power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At all times, miner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aware of directed tree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Game</a:t>
                </a:r>
              </a:p>
              <a:p>
                <a:pPr lvl="1"/>
                <a:r>
                  <a:rPr lang="en-US" dirty="0"/>
                  <a:t>Each time step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sample miner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from distribution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(1),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(2), …,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dirty="0"/>
                  <a:t> to create block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creates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with a single directed edge to any node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Each time step, every miner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can broadcast any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Game stops 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has height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for some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Payoff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𝑛𝑜𝑑𝑒𝑠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𝑙𝑜𝑛𝑔𝑒𝑠𝑡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𝑝𝑎𝑡h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den>
                    </m:f>
                  </m:oMath>
                </a14:m>
                <a:r>
                  <a:rPr lang="en-US" dirty="0"/>
                  <a:t>	 (take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).</a:t>
                </a:r>
              </a:p>
              <a:p>
                <a:pPr lvl="1"/>
                <a:r>
                  <a:rPr lang="en-US" b="1" dirty="0"/>
                  <a:t>Sanity check:</a:t>
                </a:r>
                <a:r>
                  <a:rPr lang="en-US" dirty="0"/>
                  <a:t> because of Bitcoin’s difficult adjustment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proportional to time.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832845-32F8-6E4F-89D7-5007B735FA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8214111" cy="4351338"/>
              </a:xfrm>
              <a:blipFill>
                <a:blip r:embed="rId2"/>
                <a:stretch>
                  <a:fillRect l="-1080" t="-6105" b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E5D1E-E203-B642-A0FC-2A384F9BA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7A0-9836-0546-90C2-916B04F48200}" type="slidenum">
              <a:rPr lang="en-US" smtClean="0"/>
              <a:t>10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8A28AF9-E85A-0A48-8599-4AAA3AD8BA03}"/>
              </a:ext>
            </a:extLst>
          </p:cNvPr>
          <p:cNvSpPr/>
          <p:nvPr/>
        </p:nvSpPr>
        <p:spPr>
          <a:xfrm>
            <a:off x="10041233" y="1809164"/>
            <a:ext cx="803762" cy="80376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107675B-FB51-A044-9D54-8AA503FC393E}"/>
              </a:ext>
            </a:extLst>
          </p:cNvPr>
          <p:cNvSpPr/>
          <p:nvPr/>
        </p:nvSpPr>
        <p:spPr>
          <a:xfrm>
            <a:off x="9112081" y="2821761"/>
            <a:ext cx="803762" cy="803762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7C0D8FE-28FA-C843-A0F1-663C8A7F48ED}"/>
              </a:ext>
            </a:extLst>
          </p:cNvPr>
          <p:cNvGrpSpPr/>
          <p:nvPr/>
        </p:nvGrpSpPr>
        <p:grpSpPr>
          <a:xfrm>
            <a:off x="10727287" y="2495218"/>
            <a:ext cx="928167" cy="1130305"/>
            <a:chOff x="8637228" y="2168638"/>
            <a:chExt cx="928167" cy="113030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B15E63C-F957-CA49-B491-AD309534412B}"/>
                </a:ext>
              </a:extLst>
            </p:cNvPr>
            <p:cNvSpPr/>
            <p:nvPr/>
          </p:nvSpPr>
          <p:spPr>
            <a:xfrm>
              <a:off x="8761633" y="2495181"/>
              <a:ext cx="803762" cy="80376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B64DAC5-5F85-6745-A98E-2AAD21693C90}"/>
                </a:ext>
              </a:extLst>
            </p:cNvPr>
            <p:cNvCxnSpPr>
              <a:cxnSpLocks/>
              <a:stCxn id="9" idx="0"/>
              <a:endCxn id="5" idx="5"/>
            </p:cNvCxnSpPr>
            <p:nvPr/>
          </p:nvCxnSpPr>
          <p:spPr>
            <a:xfrm flipH="1" flipV="1">
              <a:off x="8637228" y="2168638"/>
              <a:ext cx="526286" cy="326543"/>
            </a:xfrm>
            <a:prstGeom prst="straightConnector1">
              <a:avLst/>
            </a:prstGeom>
            <a:ln w="63500">
              <a:solidFill>
                <a:schemeClr val="accent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7532C29-12E8-C744-8432-6D0375FE5ABB}"/>
              </a:ext>
            </a:extLst>
          </p:cNvPr>
          <p:cNvGrpSpPr/>
          <p:nvPr/>
        </p:nvGrpSpPr>
        <p:grpSpPr>
          <a:xfrm>
            <a:off x="10851692" y="3625523"/>
            <a:ext cx="803762" cy="1291676"/>
            <a:chOff x="8761633" y="3298943"/>
            <a:chExt cx="803762" cy="129167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7A4EFD8-95B0-D649-AF34-36FF9ABFA19A}"/>
                </a:ext>
              </a:extLst>
            </p:cNvPr>
            <p:cNvSpPr/>
            <p:nvPr/>
          </p:nvSpPr>
          <p:spPr>
            <a:xfrm>
              <a:off x="8761633" y="3786857"/>
              <a:ext cx="803762" cy="80376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62C2E05-AF2A-3B42-830B-E7BADA2067C3}"/>
                </a:ext>
              </a:extLst>
            </p:cNvPr>
            <p:cNvCxnSpPr>
              <a:cxnSpLocks/>
              <a:stCxn id="12" idx="0"/>
              <a:endCxn id="9" idx="4"/>
            </p:cNvCxnSpPr>
            <p:nvPr/>
          </p:nvCxnSpPr>
          <p:spPr>
            <a:xfrm flipV="1">
              <a:off x="9163514" y="3298943"/>
              <a:ext cx="0" cy="487914"/>
            </a:xfrm>
            <a:prstGeom prst="straightConnector1">
              <a:avLst/>
            </a:prstGeom>
            <a:ln w="63500">
              <a:solidFill>
                <a:schemeClr val="accent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419010AE-5B3B-8F46-8052-693186F96B72}"/>
              </a:ext>
            </a:extLst>
          </p:cNvPr>
          <p:cNvSpPr/>
          <p:nvPr/>
        </p:nvSpPr>
        <p:spPr>
          <a:xfrm>
            <a:off x="9119763" y="4042739"/>
            <a:ext cx="803762" cy="803762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7E5A572-B3F8-5D47-9D84-391280200CB9}"/>
              </a:ext>
            </a:extLst>
          </p:cNvPr>
          <p:cNvSpPr/>
          <p:nvPr/>
        </p:nvSpPr>
        <p:spPr>
          <a:xfrm>
            <a:off x="9111399" y="5168546"/>
            <a:ext cx="803762" cy="803762"/>
          </a:xfrm>
          <a:prstGeom prst="ellipse">
            <a:avLst/>
          </a:prstGeom>
          <a:noFill/>
          <a:ln w="63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5CF544A-4131-0643-9FE1-394C238361D9}"/>
              </a:ext>
            </a:extLst>
          </p:cNvPr>
          <p:cNvCxnSpPr>
            <a:stCxn id="6" idx="0"/>
            <a:endCxn id="5" idx="3"/>
          </p:cNvCxnSpPr>
          <p:nvPr/>
        </p:nvCxnSpPr>
        <p:spPr>
          <a:xfrm flipV="1">
            <a:off x="9513962" y="2495218"/>
            <a:ext cx="644979" cy="326543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06F1CE2-3CD2-2A49-A897-7A3BFD060B49}"/>
              </a:ext>
            </a:extLst>
          </p:cNvPr>
          <p:cNvCxnSpPr>
            <a:cxnSpLocks/>
            <a:stCxn id="15" idx="0"/>
            <a:endCxn id="6" idx="4"/>
          </p:cNvCxnSpPr>
          <p:nvPr/>
        </p:nvCxnSpPr>
        <p:spPr>
          <a:xfrm flipH="1" flipV="1">
            <a:off x="9513962" y="3625523"/>
            <a:ext cx="7682" cy="417216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CF5FA56-1C69-5344-A04A-8A920BD8ACE4}"/>
              </a:ext>
            </a:extLst>
          </p:cNvPr>
          <p:cNvCxnSpPr>
            <a:cxnSpLocks/>
            <a:stCxn id="17" idx="0"/>
            <a:endCxn id="15" idx="4"/>
          </p:cNvCxnSpPr>
          <p:nvPr/>
        </p:nvCxnSpPr>
        <p:spPr>
          <a:xfrm flipV="1">
            <a:off x="9513280" y="4846501"/>
            <a:ext cx="8364" cy="322045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52D5DA1-5110-BC4F-BCF2-EF853734DB5E}"/>
              </a:ext>
            </a:extLst>
          </p:cNvPr>
          <p:cNvSpPr txBox="1"/>
          <p:nvPr/>
        </p:nvSpPr>
        <p:spPr>
          <a:xfrm>
            <a:off x="8900634" y="766985"/>
            <a:ext cx="2453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Hidden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845C4A-0B8E-3A41-925A-DB30277D336E}"/>
              </a:ext>
            </a:extLst>
          </p:cNvPr>
          <p:cNvSpPr txBox="1"/>
          <p:nvPr/>
        </p:nvSpPr>
        <p:spPr>
          <a:xfrm>
            <a:off x="8707126" y="1118999"/>
            <a:ext cx="2342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Published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ED8CD42-4F6E-C54B-8AA9-831EC0E77BB9}"/>
              </a:ext>
            </a:extLst>
          </p:cNvPr>
          <p:cNvCxnSpPr>
            <a:cxnSpLocks/>
          </p:cNvCxnSpPr>
          <p:nvPr/>
        </p:nvCxnSpPr>
        <p:spPr>
          <a:xfrm>
            <a:off x="10240032" y="955259"/>
            <a:ext cx="650870" cy="1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CC82059-D573-A94E-9196-66426DBA8F75}"/>
              </a:ext>
            </a:extLst>
          </p:cNvPr>
          <p:cNvCxnSpPr>
            <a:cxnSpLocks/>
          </p:cNvCxnSpPr>
          <p:nvPr/>
        </p:nvCxnSpPr>
        <p:spPr>
          <a:xfrm>
            <a:off x="10250540" y="1312611"/>
            <a:ext cx="650870" cy="1"/>
          </a:xfrm>
          <a:prstGeom prst="straightConnector1">
            <a:avLst/>
          </a:prstGeom>
          <a:ln w="63500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4143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00560-36AD-BF4D-99EF-FCEFB0DD0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Honest mining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863A14-C893-C841-B33C-A1A3D774E7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Whenever miner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creates block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point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to the block of highest height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 Publish block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immediately.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[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Nakamoto 08</a:t>
                </a:r>
                <a:r>
                  <a:rPr lang="en-US" dirty="0"/>
                  <a:t>] Informally claimed that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&lt;1/2</m:t>
                    </m:r>
                  </m:oMath>
                </a14:m>
                <a:r>
                  <a:rPr lang="en-US" dirty="0"/>
                  <a:t>, honest mining is a </a:t>
                </a:r>
                <a:r>
                  <a:rPr lang="en-US" b="1" dirty="0"/>
                  <a:t>Nash equilibrium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[</a:t>
                </a:r>
                <a:r>
                  <a:rPr lang="en-US" dirty="0" err="1">
                    <a:solidFill>
                      <a:schemeClr val="accent2">
                        <a:lumMod val="75000"/>
                      </a:schemeClr>
                    </a:solidFill>
                  </a:rPr>
                  <a:t>Eyal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, </a:t>
                </a:r>
                <a:r>
                  <a:rPr lang="en-US" dirty="0" err="1">
                    <a:solidFill>
                      <a:schemeClr val="accent2">
                        <a:lumMod val="75000"/>
                      </a:schemeClr>
                    </a:solidFill>
                  </a:rPr>
                  <a:t>Sirer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 14</a:t>
                </a:r>
                <a:r>
                  <a:rPr lang="en-US" dirty="0"/>
                  <a:t>] [</a:t>
                </a:r>
                <a:r>
                  <a:rPr lang="en-US" b="1" dirty="0">
                    <a:solidFill>
                      <a:srgbClr val="C00000"/>
                    </a:solidFill>
                  </a:rPr>
                  <a:t>Theorem</a:t>
                </a:r>
                <a:r>
                  <a:rPr lang="en-US" dirty="0"/>
                  <a:t>] Honest mining is not a Nash equilibrium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&gt; 1/3</m:t>
                    </m:r>
                  </m:oMath>
                </a14:m>
                <a:r>
                  <a:rPr lang="en-US" dirty="0"/>
                  <a:t> for some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[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SSZ16</a:t>
                </a:r>
                <a:r>
                  <a:rPr lang="en-US" dirty="0"/>
                  <a:t>, </a:t>
                </a:r>
                <a:r>
                  <a:rPr lang="en-US" b="1" dirty="0">
                    <a:solidFill>
                      <a:schemeClr val="accent2">
                        <a:lumMod val="75000"/>
                      </a:schemeClr>
                    </a:solidFill>
                  </a:rPr>
                  <a:t>F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W 21</a:t>
                </a:r>
                <a:r>
                  <a:rPr lang="en-US" dirty="0"/>
                  <a:t>][</a:t>
                </a:r>
                <a:r>
                  <a:rPr lang="en-US" b="1" dirty="0">
                    <a:solidFill>
                      <a:srgbClr val="C00000"/>
                    </a:solidFill>
                  </a:rPr>
                  <a:t>Theorem</a:t>
                </a:r>
                <a:r>
                  <a:rPr lang="en-US" dirty="0"/>
                  <a:t>] Assuming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0.308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then honest mining is a </a:t>
                </a:r>
                <a:r>
                  <a:rPr lang="en-US" b="1" dirty="0"/>
                  <a:t>Nash equilibrium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863A14-C893-C841-B33C-A1A3D774E7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3198" r="-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F7C3AE-E336-AB40-9AAD-0EEDF0ADF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7A0-9836-0546-90C2-916B04F48200}" type="slidenum">
              <a:rPr lang="en-US" smtClean="0"/>
              <a:t>11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5A56487-76B3-CB49-B983-D5D7C52E46AB}"/>
              </a:ext>
            </a:extLst>
          </p:cNvPr>
          <p:cNvGrpSpPr/>
          <p:nvPr/>
        </p:nvGrpSpPr>
        <p:grpSpPr>
          <a:xfrm>
            <a:off x="4234512" y="2852900"/>
            <a:ext cx="4096430" cy="824544"/>
            <a:chOff x="3512617" y="5191008"/>
            <a:chExt cx="4096430" cy="82454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92F85C0-7362-AB4A-B706-79140AD6049A}"/>
                </a:ext>
              </a:extLst>
            </p:cNvPr>
            <p:cNvSpPr/>
            <p:nvPr/>
          </p:nvSpPr>
          <p:spPr>
            <a:xfrm>
              <a:off x="3512617" y="5211790"/>
              <a:ext cx="803762" cy="80376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7F8F06D-3F52-EF4D-AD6B-78DD63DCC6CC}"/>
                </a:ext>
              </a:extLst>
            </p:cNvPr>
            <p:cNvGrpSpPr/>
            <p:nvPr/>
          </p:nvGrpSpPr>
          <p:grpSpPr>
            <a:xfrm>
              <a:off x="5921142" y="5203040"/>
              <a:ext cx="1687905" cy="803762"/>
              <a:chOff x="5692540" y="4143169"/>
              <a:chExt cx="1687905" cy="803762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C2A716B-C481-F54A-AEA5-52C173AD2E81}"/>
                  </a:ext>
                </a:extLst>
              </p:cNvPr>
              <p:cNvSpPr/>
              <p:nvPr/>
            </p:nvSpPr>
            <p:spPr>
              <a:xfrm>
                <a:off x="6576683" y="4143169"/>
                <a:ext cx="803762" cy="80376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D5C1EA44-BF61-6747-AAFB-68C103BA8DFF}"/>
                  </a:ext>
                </a:extLst>
              </p:cNvPr>
              <p:cNvCxnSpPr>
                <a:cxnSpLocks/>
                <a:stCxn id="7" idx="2"/>
                <a:endCxn id="10" idx="6"/>
              </p:cNvCxnSpPr>
              <p:nvPr/>
            </p:nvCxnSpPr>
            <p:spPr>
              <a:xfrm flipH="1" flipV="1">
                <a:off x="5692540" y="4533018"/>
                <a:ext cx="884143" cy="12032"/>
              </a:xfrm>
              <a:prstGeom prst="straightConnector1">
                <a:avLst/>
              </a:prstGeom>
              <a:ln w="63500">
                <a:solidFill>
                  <a:schemeClr val="accent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08713D2-9FF7-4744-8B0A-F75E83D80809}"/>
                </a:ext>
              </a:extLst>
            </p:cNvPr>
            <p:cNvGrpSpPr/>
            <p:nvPr/>
          </p:nvGrpSpPr>
          <p:grpSpPr>
            <a:xfrm>
              <a:off x="4316379" y="5191008"/>
              <a:ext cx="1604763" cy="803762"/>
              <a:chOff x="4279157" y="4131137"/>
              <a:chExt cx="1604763" cy="803762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41D227F6-D624-2A41-BC10-BE4AB336360F}"/>
                  </a:ext>
                </a:extLst>
              </p:cNvPr>
              <p:cNvSpPr/>
              <p:nvPr/>
            </p:nvSpPr>
            <p:spPr>
              <a:xfrm>
                <a:off x="5080158" y="4131137"/>
                <a:ext cx="803762" cy="803762"/>
              </a:xfrm>
              <a:prstGeom prst="ellipse">
                <a:avLst/>
              </a:prstGeom>
              <a:noFill/>
              <a:ln w="63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877A43B4-A1AB-4F42-9FD0-A7ECDCF61727}"/>
                  </a:ext>
                </a:extLst>
              </p:cNvPr>
              <p:cNvCxnSpPr>
                <a:cxnSpLocks/>
                <a:stCxn id="10" idx="2"/>
                <a:endCxn id="5" idx="6"/>
              </p:cNvCxnSpPr>
              <p:nvPr/>
            </p:nvCxnSpPr>
            <p:spPr>
              <a:xfrm flipH="1">
                <a:off x="4279157" y="4533018"/>
                <a:ext cx="801001" cy="20782"/>
              </a:xfrm>
              <a:prstGeom prst="straightConnector1">
                <a:avLst/>
              </a:prstGeom>
              <a:ln w="63500">
                <a:solidFill>
                  <a:schemeClr val="accent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0043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996BB-1782-2F4D-9404-DFEC0C237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Lucky Selfish Mining [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Eyal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Sirer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, 13’</a:t>
            </a:r>
            <a:r>
              <a:rPr lang="en-US" dirty="0"/>
              <a:t>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44C76E-2CC5-AE43-8B03-78A8FB3D54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2357902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Always tie breaks in </a:t>
                </a:r>
                <a:r>
                  <a:rPr lang="en-US" u="sng" dirty="0"/>
                  <a:t>your</a:t>
                </a:r>
                <a:r>
                  <a:rPr lang="en-US" dirty="0"/>
                  <a:t> favor. </a:t>
                </a:r>
              </a:p>
              <a:p>
                <a:r>
                  <a:rPr lang="en-US" dirty="0"/>
                  <a:t>Whenever </a:t>
                </a:r>
                <a:r>
                  <a:rPr lang="en-US" u="sng" dirty="0"/>
                  <a:t>you</a:t>
                </a:r>
                <a:r>
                  <a:rPr lang="en-US" dirty="0"/>
                  <a:t> create a block, point to the longest chain and hide.</a:t>
                </a:r>
              </a:p>
              <a:p>
                <a:r>
                  <a:rPr lang="en-US" dirty="0"/>
                  <a:t>Whenever </a:t>
                </a:r>
                <a:r>
                  <a:rPr lang="en-US" u="sng" dirty="0"/>
                  <a:t>they</a:t>
                </a:r>
                <a:r>
                  <a:rPr lang="en-US" dirty="0"/>
                  <a:t> create and publish a block, publish one hidden block (if you have).</a:t>
                </a:r>
              </a:p>
              <a:p>
                <a:endParaRPr lang="en-US" dirty="0"/>
              </a:p>
              <a:p>
                <a:r>
                  <a:rPr lang="en-US" b="1" dirty="0"/>
                  <a:t>Payoff</a:t>
                </a:r>
                <a:r>
                  <a:rPr lang="en-US" dirty="0"/>
                  <a:t>: Assuming everyone else is honest mining, lucky selfish mining creates </a:t>
                </a: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/(1−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fraction of blocks.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44C76E-2CC5-AE43-8B03-78A8FB3D54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2357902"/>
              </a:xfrm>
              <a:blipFill>
                <a:blip r:embed="rId2"/>
                <a:stretch>
                  <a:fillRect l="-724" t="-5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C0826E-EBB4-8E40-8024-0BCC3C2E1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7A0-9836-0546-90C2-916B04F48200}" type="slidenum">
              <a:rPr lang="en-US" smtClean="0"/>
              <a:t>12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9B74AFE-132A-9544-91FE-70407C8B5D73}"/>
              </a:ext>
            </a:extLst>
          </p:cNvPr>
          <p:cNvSpPr/>
          <p:nvPr/>
        </p:nvSpPr>
        <p:spPr>
          <a:xfrm>
            <a:off x="4147932" y="4919351"/>
            <a:ext cx="803762" cy="80376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0548639-E0CA-B44B-85E0-89F9C02010E8}"/>
              </a:ext>
            </a:extLst>
          </p:cNvPr>
          <p:cNvGrpSpPr/>
          <p:nvPr/>
        </p:nvGrpSpPr>
        <p:grpSpPr>
          <a:xfrm>
            <a:off x="4833986" y="5605405"/>
            <a:ext cx="1913851" cy="906202"/>
            <a:chOff x="4833986" y="5605405"/>
            <a:chExt cx="1913851" cy="90620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1FEBEC1-5E6D-7C41-99D8-366BB8DA9D35}"/>
                </a:ext>
              </a:extLst>
            </p:cNvPr>
            <p:cNvSpPr/>
            <p:nvPr/>
          </p:nvSpPr>
          <p:spPr>
            <a:xfrm>
              <a:off x="5944075" y="5707845"/>
              <a:ext cx="803762" cy="803762"/>
            </a:xfrm>
            <a:prstGeom prst="ellipse">
              <a:avLst/>
            </a:prstGeom>
            <a:noFill/>
            <a:ln w="63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8884D24-EA8B-A741-BB99-D264C8B1CEAC}"/>
                </a:ext>
              </a:extLst>
            </p:cNvPr>
            <p:cNvCxnSpPr>
              <a:cxnSpLocks/>
              <a:stCxn id="6" idx="2"/>
              <a:endCxn id="5" idx="5"/>
            </p:cNvCxnSpPr>
            <p:nvPr/>
          </p:nvCxnSpPr>
          <p:spPr>
            <a:xfrm flipH="1" flipV="1">
              <a:off x="4833986" y="5605405"/>
              <a:ext cx="1110089" cy="504321"/>
            </a:xfrm>
            <a:prstGeom prst="straightConnector1">
              <a:avLst/>
            </a:prstGeom>
            <a:ln w="12700">
              <a:solidFill>
                <a:schemeClr val="accent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9A2D027-CAAF-6B40-B0B6-F87852C13A59}"/>
              </a:ext>
            </a:extLst>
          </p:cNvPr>
          <p:cNvGrpSpPr/>
          <p:nvPr/>
        </p:nvGrpSpPr>
        <p:grpSpPr>
          <a:xfrm>
            <a:off x="4833986" y="4173884"/>
            <a:ext cx="1913851" cy="863175"/>
            <a:chOff x="4833986" y="4173884"/>
            <a:chExt cx="1913851" cy="86317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9728E35-76BE-FC44-B970-A02B39352205}"/>
                </a:ext>
              </a:extLst>
            </p:cNvPr>
            <p:cNvSpPr/>
            <p:nvPr/>
          </p:nvSpPr>
          <p:spPr>
            <a:xfrm>
              <a:off x="5944075" y="4173884"/>
              <a:ext cx="803762" cy="80376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C16D310-CD82-9043-867A-4597DD99E688}"/>
                </a:ext>
              </a:extLst>
            </p:cNvPr>
            <p:cNvCxnSpPr>
              <a:cxnSpLocks/>
              <a:stCxn id="8" idx="2"/>
              <a:endCxn id="5" idx="7"/>
            </p:cNvCxnSpPr>
            <p:nvPr/>
          </p:nvCxnSpPr>
          <p:spPr>
            <a:xfrm flipH="1">
              <a:off x="4833986" y="4575765"/>
              <a:ext cx="1110089" cy="461294"/>
            </a:xfrm>
            <a:prstGeom prst="straightConnector1">
              <a:avLst/>
            </a:prstGeom>
            <a:ln w="63500">
              <a:solidFill>
                <a:schemeClr val="accent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806EBE5-051A-124D-97FA-E938F7EB30CF}"/>
              </a:ext>
            </a:extLst>
          </p:cNvPr>
          <p:cNvSpPr txBox="1"/>
          <p:nvPr/>
        </p:nvSpPr>
        <p:spPr>
          <a:xfrm>
            <a:off x="8900634" y="4198005"/>
            <a:ext cx="2453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Hidden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5078DA-EAE3-F94F-A375-FACFDCCB7785}"/>
              </a:ext>
            </a:extLst>
          </p:cNvPr>
          <p:cNvSpPr txBox="1"/>
          <p:nvPr/>
        </p:nvSpPr>
        <p:spPr>
          <a:xfrm>
            <a:off x="8707126" y="4550019"/>
            <a:ext cx="2342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Published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E71AD9B-4C35-FD43-B4E9-A6AD7791C86E}"/>
              </a:ext>
            </a:extLst>
          </p:cNvPr>
          <p:cNvCxnSpPr>
            <a:cxnSpLocks/>
          </p:cNvCxnSpPr>
          <p:nvPr/>
        </p:nvCxnSpPr>
        <p:spPr>
          <a:xfrm>
            <a:off x="10240032" y="4386279"/>
            <a:ext cx="650870" cy="1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A4D3321-0B65-3745-AFF7-B26F87CE28A4}"/>
              </a:ext>
            </a:extLst>
          </p:cNvPr>
          <p:cNvCxnSpPr>
            <a:cxnSpLocks/>
          </p:cNvCxnSpPr>
          <p:nvPr/>
        </p:nvCxnSpPr>
        <p:spPr>
          <a:xfrm>
            <a:off x="10250540" y="4743631"/>
            <a:ext cx="650870" cy="1"/>
          </a:xfrm>
          <a:prstGeom prst="straightConnector1">
            <a:avLst/>
          </a:prstGeom>
          <a:ln w="63500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FB17B44-0E92-F540-B084-2ABC33198AB0}"/>
              </a:ext>
            </a:extLst>
          </p:cNvPr>
          <p:cNvCxnSpPr>
            <a:cxnSpLocks/>
            <a:stCxn id="6" idx="2"/>
            <a:endCxn id="5" idx="5"/>
          </p:cNvCxnSpPr>
          <p:nvPr/>
        </p:nvCxnSpPr>
        <p:spPr>
          <a:xfrm flipH="1" flipV="1">
            <a:off x="4833986" y="5605405"/>
            <a:ext cx="1110089" cy="504321"/>
          </a:xfrm>
          <a:prstGeom prst="straightConnector1">
            <a:avLst/>
          </a:prstGeom>
          <a:ln w="63500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86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564B0-CCCE-7E4B-BFD8-DFE8FB174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Unlucky selfish mining [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Eyal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Sirer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, 13’</a:t>
            </a:r>
            <a:r>
              <a:rPr lang="en-US" dirty="0"/>
              <a:t>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9939CE-7A53-F844-8CAD-161C6ECD38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Always tie breaks against you.</a:t>
                </a:r>
              </a:p>
              <a:p>
                <a:r>
                  <a:rPr lang="en-US" sz="2400" dirty="0"/>
                  <a:t>Main idea: once you have a lead of 2 hidden blocks.</a:t>
                </a:r>
              </a:p>
              <a:p>
                <a:pPr lvl="1"/>
                <a:r>
                  <a:rPr lang="en-US" dirty="0"/>
                  <a:t>Mine in your longest chain until the lead reduces to 1 block.</a:t>
                </a:r>
              </a:p>
              <a:p>
                <a:pPr lvl="1"/>
                <a:r>
                  <a:rPr lang="en-US" dirty="0"/>
                  <a:t>Once the lead is 1 publish all hidden blocks.</a:t>
                </a:r>
              </a:p>
              <a:p>
                <a:r>
                  <a:rPr lang="en-US" sz="2400" b="1" dirty="0"/>
                  <a:t>Payoff</a:t>
                </a:r>
                <a:r>
                  <a:rPr lang="en-US" sz="2400" dirty="0"/>
                  <a:t>: better than honest mining if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) &gt; 1/3</m:t>
                    </m:r>
                  </m:oMath>
                </a14:m>
                <a:r>
                  <a:rPr lang="en-US" sz="2400" dirty="0"/>
                  <a:t> (everyone else is honest).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09939CE-7A53-F844-8CAD-161C6ECD38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7759F-F70A-5042-8730-2C16F495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7A0-9836-0546-90C2-916B04F48200}" type="slidenum">
              <a:rPr lang="en-US" smtClean="0"/>
              <a:t>13</a:t>
            </a:fld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4D77974-DA8A-7B4A-81D9-8DDC3957C2B2}"/>
              </a:ext>
            </a:extLst>
          </p:cNvPr>
          <p:cNvGrpSpPr/>
          <p:nvPr/>
        </p:nvGrpSpPr>
        <p:grpSpPr>
          <a:xfrm>
            <a:off x="4248406" y="4090397"/>
            <a:ext cx="1913851" cy="863175"/>
            <a:chOff x="4248406" y="4090397"/>
            <a:chExt cx="1913851" cy="863175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1F44ECE-FCA2-6B4A-B747-8D173E3C4C6D}"/>
                </a:ext>
              </a:extLst>
            </p:cNvPr>
            <p:cNvSpPr/>
            <p:nvPr/>
          </p:nvSpPr>
          <p:spPr>
            <a:xfrm>
              <a:off x="5358495" y="4090397"/>
              <a:ext cx="803762" cy="80376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6F56053-AC32-584B-958A-E292EE45DEA4}"/>
                </a:ext>
              </a:extLst>
            </p:cNvPr>
            <p:cNvCxnSpPr>
              <a:cxnSpLocks/>
              <a:stCxn id="8" idx="2"/>
              <a:endCxn id="5" idx="7"/>
            </p:cNvCxnSpPr>
            <p:nvPr/>
          </p:nvCxnSpPr>
          <p:spPr>
            <a:xfrm flipH="1">
              <a:off x="4248406" y="4492278"/>
              <a:ext cx="1110089" cy="461294"/>
            </a:xfrm>
            <a:prstGeom prst="straightConnector1">
              <a:avLst/>
            </a:prstGeom>
            <a:ln w="63500">
              <a:solidFill>
                <a:schemeClr val="accent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E154200-2B65-EF4F-8D55-70B74C3A01ED}"/>
              </a:ext>
            </a:extLst>
          </p:cNvPr>
          <p:cNvGrpSpPr/>
          <p:nvPr/>
        </p:nvGrpSpPr>
        <p:grpSpPr>
          <a:xfrm>
            <a:off x="3562352" y="4835864"/>
            <a:ext cx="4004815" cy="1592256"/>
            <a:chOff x="3562352" y="4835864"/>
            <a:chExt cx="4004815" cy="1592256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39B2910-A0E9-9740-B65C-5CC4161C8B43}"/>
                </a:ext>
              </a:extLst>
            </p:cNvPr>
            <p:cNvSpPr/>
            <p:nvPr/>
          </p:nvSpPr>
          <p:spPr>
            <a:xfrm>
              <a:off x="3562352" y="4835864"/>
              <a:ext cx="803762" cy="80376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F3902AB-5627-7042-886A-9502FE52CD81}"/>
                </a:ext>
              </a:extLst>
            </p:cNvPr>
            <p:cNvGrpSpPr/>
            <p:nvPr/>
          </p:nvGrpSpPr>
          <p:grpSpPr>
            <a:xfrm>
              <a:off x="4248406" y="5521918"/>
              <a:ext cx="1913851" cy="906202"/>
              <a:chOff x="4248406" y="5521918"/>
              <a:chExt cx="1913851" cy="906202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333A26A0-435E-7B4F-9724-614FE2FD34A0}"/>
                  </a:ext>
                </a:extLst>
              </p:cNvPr>
              <p:cNvSpPr/>
              <p:nvPr/>
            </p:nvSpPr>
            <p:spPr>
              <a:xfrm>
                <a:off x="5358495" y="5624358"/>
                <a:ext cx="803762" cy="803762"/>
              </a:xfrm>
              <a:prstGeom prst="ellipse">
                <a:avLst/>
              </a:prstGeom>
              <a:noFill/>
              <a:ln w="63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1</a:t>
                </a: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24A7FE36-5980-F245-B747-2339B35ECAAC}"/>
                  </a:ext>
                </a:extLst>
              </p:cNvPr>
              <p:cNvCxnSpPr>
                <a:cxnSpLocks/>
                <a:stCxn id="6" idx="2"/>
                <a:endCxn id="5" idx="5"/>
              </p:cNvCxnSpPr>
              <p:nvPr/>
            </p:nvCxnSpPr>
            <p:spPr>
              <a:xfrm flipH="1" flipV="1">
                <a:off x="4248406" y="5521918"/>
                <a:ext cx="1110089" cy="504321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763BBAC-9081-3949-9A83-5B0ABF142D5A}"/>
                </a:ext>
              </a:extLst>
            </p:cNvPr>
            <p:cNvGrpSpPr/>
            <p:nvPr/>
          </p:nvGrpSpPr>
          <p:grpSpPr>
            <a:xfrm>
              <a:off x="6162257" y="5605626"/>
              <a:ext cx="1404910" cy="803762"/>
              <a:chOff x="6162257" y="5605626"/>
              <a:chExt cx="1404910" cy="803762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87B01378-A00E-B84D-920F-134CC815D3B1}"/>
                  </a:ext>
                </a:extLst>
              </p:cNvPr>
              <p:cNvSpPr/>
              <p:nvPr/>
            </p:nvSpPr>
            <p:spPr>
              <a:xfrm>
                <a:off x="6763405" y="5605626"/>
                <a:ext cx="803762" cy="803762"/>
              </a:xfrm>
              <a:prstGeom prst="ellipse">
                <a:avLst/>
              </a:prstGeom>
              <a:noFill/>
              <a:ln w="63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E3AEC2F3-4DD5-2C4F-84D7-4211D70ED571}"/>
                  </a:ext>
                </a:extLst>
              </p:cNvPr>
              <p:cNvCxnSpPr>
                <a:cxnSpLocks/>
                <a:stCxn id="10" idx="2"/>
                <a:endCxn id="6" idx="6"/>
              </p:cNvCxnSpPr>
              <p:nvPr/>
            </p:nvCxnSpPr>
            <p:spPr>
              <a:xfrm flipH="1">
                <a:off x="6162257" y="6007507"/>
                <a:ext cx="601148" cy="18732"/>
              </a:xfrm>
              <a:prstGeom prst="straightConnector1">
                <a:avLst/>
              </a:prstGeom>
              <a:ln w="12700">
                <a:solidFill>
                  <a:schemeClr val="accent1"/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5287B22-101F-984C-971B-3B216815C17C}"/>
              </a:ext>
            </a:extLst>
          </p:cNvPr>
          <p:cNvGrpSpPr/>
          <p:nvPr/>
        </p:nvGrpSpPr>
        <p:grpSpPr>
          <a:xfrm>
            <a:off x="7567167" y="5605626"/>
            <a:ext cx="1404910" cy="803762"/>
            <a:chOff x="7567167" y="5605626"/>
            <a:chExt cx="1404910" cy="80376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192266E-5A90-7D45-BBDA-7EC95020A8D9}"/>
                </a:ext>
              </a:extLst>
            </p:cNvPr>
            <p:cNvSpPr/>
            <p:nvPr/>
          </p:nvSpPr>
          <p:spPr>
            <a:xfrm>
              <a:off x="8168315" y="5605626"/>
              <a:ext cx="803762" cy="803762"/>
            </a:xfrm>
            <a:prstGeom prst="ellipse">
              <a:avLst/>
            </a:prstGeom>
            <a:noFill/>
            <a:ln w="63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CF41077-AC86-8B49-A1F2-AB7A7423738C}"/>
                </a:ext>
              </a:extLst>
            </p:cNvPr>
            <p:cNvCxnSpPr>
              <a:cxnSpLocks/>
              <a:stCxn id="15" idx="2"/>
              <a:endCxn id="10" idx="6"/>
            </p:cNvCxnSpPr>
            <p:nvPr/>
          </p:nvCxnSpPr>
          <p:spPr>
            <a:xfrm flipH="1">
              <a:off x="7567167" y="6007507"/>
              <a:ext cx="601148" cy="0"/>
            </a:xfrm>
            <a:prstGeom prst="straightConnector1">
              <a:avLst/>
            </a:prstGeom>
            <a:ln w="12700">
              <a:solidFill>
                <a:schemeClr val="accent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238F4A0-2485-8043-BFC1-99AAB690725A}"/>
              </a:ext>
            </a:extLst>
          </p:cNvPr>
          <p:cNvGrpSpPr/>
          <p:nvPr/>
        </p:nvGrpSpPr>
        <p:grpSpPr>
          <a:xfrm>
            <a:off x="6162257" y="4090397"/>
            <a:ext cx="1342504" cy="803762"/>
            <a:chOff x="6162257" y="4090397"/>
            <a:chExt cx="1342504" cy="803762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617219-1114-6743-9A51-0A82781610D5}"/>
                </a:ext>
              </a:extLst>
            </p:cNvPr>
            <p:cNvSpPr/>
            <p:nvPr/>
          </p:nvSpPr>
          <p:spPr>
            <a:xfrm>
              <a:off x="6700999" y="4090397"/>
              <a:ext cx="803762" cy="80376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2105EAE-8340-D549-815F-ECD7EEE6E0DA}"/>
                </a:ext>
              </a:extLst>
            </p:cNvPr>
            <p:cNvCxnSpPr>
              <a:cxnSpLocks/>
              <a:stCxn id="19" idx="2"/>
              <a:endCxn id="8" idx="6"/>
            </p:cNvCxnSpPr>
            <p:nvPr/>
          </p:nvCxnSpPr>
          <p:spPr>
            <a:xfrm flipH="1">
              <a:off x="6162257" y="4492278"/>
              <a:ext cx="538742" cy="0"/>
            </a:xfrm>
            <a:prstGeom prst="straightConnector1">
              <a:avLst/>
            </a:prstGeom>
            <a:ln w="63500">
              <a:solidFill>
                <a:schemeClr val="accent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83D4BAE-FEE3-8747-B7F5-CF52AB207C4B}"/>
                  </a:ext>
                </a:extLst>
              </p:cNvPr>
              <p:cNvSpPr/>
              <p:nvPr/>
            </p:nvSpPr>
            <p:spPr>
              <a:xfrm>
                <a:off x="8036748" y="4261260"/>
                <a:ext cx="3090235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[</a:t>
                </a:r>
                <a:r>
                  <a:rPr lang="en-US" b="1" dirty="0">
                    <a:solidFill>
                      <a:schemeClr val="accent2">
                        <a:lumMod val="75000"/>
                      </a:schemeClr>
                    </a:solidFill>
                  </a:rPr>
                  <a:t>F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W, 21</a:t>
                </a:r>
                <a:r>
                  <a:rPr lang="en-US" dirty="0"/>
                  <a:t>] Random walk analysis: On expectation you will create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)/(1−2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83D4BAE-FEE3-8747-B7F5-CF52AB207C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6748" y="4261260"/>
                <a:ext cx="3090235" cy="923330"/>
              </a:xfrm>
              <a:prstGeom prst="rect">
                <a:avLst/>
              </a:prstGeom>
              <a:blipFill>
                <a:blip r:embed="rId3"/>
                <a:stretch>
                  <a:fillRect l="-1633" t="-2703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4215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80B00-ED0E-2948-A47E-0A199306E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3B563-8D8D-2441-8A59-DBC526C1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Mining games.</a:t>
            </a:r>
          </a:p>
          <a:p>
            <a:r>
              <a:rPr lang="en-US" b="1" dirty="0"/>
              <a:t>Transaction fees.</a:t>
            </a:r>
          </a:p>
          <a:p>
            <a:r>
              <a:rPr lang="en-US" dirty="0"/>
              <a:t>Mining pools.</a:t>
            </a:r>
          </a:p>
          <a:p>
            <a:r>
              <a:rPr lang="en-US" dirty="0"/>
              <a:t>Difficult Adjustment.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C59F9-DF2C-D742-8533-946CF5726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7A0-9836-0546-90C2-916B04F482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4241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55CA4-FDD3-954E-A060-F25A55E7F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resource allocation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3B92A5-14D7-FF40-A2EF-DB78CC0D9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there are more transactions than block space?</a:t>
            </a:r>
          </a:p>
          <a:p>
            <a:r>
              <a:rPr lang="en-US" dirty="0"/>
              <a:t>[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Nakamoto, 08</a:t>
            </a:r>
            <a:r>
              <a:rPr lang="en-US" dirty="0"/>
              <a:t>] Transactions compete in a first-price auction.</a:t>
            </a:r>
          </a:p>
          <a:p>
            <a:pPr lvl="1"/>
            <a:r>
              <a:rPr lang="en-US" dirty="0"/>
              <a:t>Miner that creates the block receives all the auction revenue.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075C46-1050-EB4C-9C4D-7BA4372EC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7A0-9836-0546-90C2-916B04F48200}" type="slidenum">
              <a:rPr lang="en-US" smtClean="0"/>
              <a:t>15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FB1D347-C4DC-465B-B3D7-E86B0FB2B00C}"/>
              </a:ext>
            </a:extLst>
          </p:cNvPr>
          <p:cNvGrpSpPr/>
          <p:nvPr/>
        </p:nvGrpSpPr>
        <p:grpSpPr>
          <a:xfrm>
            <a:off x="1525445" y="3238849"/>
            <a:ext cx="8717254" cy="3027807"/>
            <a:chOff x="687532" y="2159970"/>
            <a:chExt cx="11010900" cy="4196380"/>
          </a:xfrm>
        </p:grpSpPr>
        <p:pic>
          <p:nvPicPr>
            <p:cNvPr id="5" name="Content Placeholder 5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184AC36D-8126-4D5F-868F-A8D73C6C8C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2880" y="2159970"/>
              <a:ext cx="1765300" cy="558800"/>
            </a:xfrm>
            <a:prstGeom prst="rect">
              <a:avLst/>
            </a:prstGeom>
          </p:spPr>
        </p:pic>
        <p:pic>
          <p:nvPicPr>
            <p:cNvPr id="6" name="Picture 5" descr="Text&#10;&#10;Description automatically generated with medium confidence">
              <a:extLst>
                <a:ext uri="{FF2B5EF4-FFF2-40B4-BE49-F238E27FC236}">
                  <a16:creationId xmlns:a16="http://schemas.microsoft.com/office/drawing/2014/main" id="{DCC302A0-2918-4B99-9695-5A69A86A3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7532" y="2658341"/>
              <a:ext cx="11010900" cy="25908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BF1C995-DB1C-4A13-A062-0106F50EF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7532" y="5543550"/>
              <a:ext cx="9321800" cy="812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208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90387-721F-2F4C-BF3E-F85456831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 space is a limited resource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3686D5-5EF5-2349-8231-A2B0FED472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07715" y="1308834"/>
            <a:ext cx="6053636" cy="554916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B8A615-D51A-4542-9A29-4B461B372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7A0-9836-0546-90C2-916B04F48200}" type="slidenum">
              <a:rPr lang="en-US" smtClean="0"/>
              <a:t>16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7F532C4-92DB-554E-B32F-BA4DE45FDB47}"/>
              </a:ext>
            </a:extLst>
          </p:cNvPr>
          <p:cNvCxnSpPr>
            <a:cxnSpLocks/>
          </p:cNvCxnSpPr>
          <p:nvPr/>
        </p:nvCxnSpPr>
        <p:spPr>
          <a:xfrm flipV="1">
            <a:off x="4701529" y="2069928"/>
            <a:ext cx="0" cy="443345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91726EB-1349-4246-9B22-1CFE7C3248A2}"/>
              </a:ext>
            </a:extLst>
          </p:cNvPr>
          <p:cNvSpPr txBox="1"/>
          <p:nvPr/>
        </p:nvSpPr>
        <p:spPr>
          <a:xfrm>
            <a:off x="4701529" y="2634397"/>
            <a:ext cx="4387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Ethereum reaches the saturation point</a:t>
            </a:r>
          </a:p>
        </p:txBody>
      </p:sp>
    </p:spTree>
    <p:extLst>
      <p:ext uri="{BB962C8B-B14F-4D97-AF65-F5344CB8AC3E}">
        <p14:creationId xmlns:p14="http://schemas.microsoft.com/office/powerpoint/2010/main" val="970375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D10A0-E007-A74C-8997-F40970691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transaction auctions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3B8A1B-727D-4548-B04C-622975ED13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903527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First-price auctions are </a:t>
                </a:r>
                <a:r>
                  <a:rPr lang="en-US" b="1" dirty="0"/>
                  <a:t>unstable</a:t>
                </a:r>
                <a:r>
                  <a:rPr lang="en-US" dirty="0"/>
                  <a:t> when there is excess demand.</a:t>
                </a:r>
              </a:p>
              <a:p>
                <a:pPr lvl="1"/>
                <a:r>
                  <a:rPr lang="en-US" dirty="0"/>
                  <a:t>If bid too low, transactions can take hours for confirmation.</a:t>
                </a:r>
              </a:p>
              <a:p>
                <a:pPr lvl="1"/>
                <a:r>
                  <a:rPr lang="en-US" dirty="0"/>
                  <a:t>If bid too high, you risk overbidding.</a:t>
                </a:r>
              </a:p>
              <a:p>
                <a:r>
                  <a:rPr lang="en-US" dirty="0"/>
                  <a:t>Monopolistic price auction [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LSZ, 2019</a:t>
                </a:r>
                <a:r>
                  <a:rPr lang="en-US" dirty="0"/>
                  <a:t>].</a:t>
                </a:r>
              </a:p>
              <a:p>
                <a:pPr lvl="1"/>
                <a:r>
                  <a:rPr lang="en-US" dirty="0"/>
                  <a:t>Sort bids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 …&gt;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and allocate slots to the k highest bids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Bidders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1, 2, …,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receive block space pays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to the miner.</a:t>
                </a:r>
              </a:p>
              <a:p>
                <a:pPr lvl="1"/>
                <a:r>
                  <a:rPr lang="en-US" dirty="0"/>
                  <a:t>Concern: network </a:t>
                </a:r>
                <a:r>
                  <a:rPr lang="en-US" b="1" dirty="0"/>
                  <a:t>latency</a:t>
                </a:r>
                <a:r>
                  <a:rPr lang="en-US" dirty="0"/>
                  <a:t> degrades as block size increases.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3B8A1B-727D-4548-B04C-622975ED13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903527" cy="4351338"/>
              </a:xfrm>
              <a:blipFill>
                <a:blip r:embed="rId3"/>
                <a:stretch>
                  <a:fillRect l="-930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47EEBA-F9C0-0F4E-9F92-95ED6DB1C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7A0-9836-0546-90C2-916B04F48200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B250CD-CAD4-8D46-982A-909E79D39835}"/>
                  </a:ext>
                </a:extLst>
              </p:cNvPr>
              <p:cNvSpPr txBox="1"/>
              <p:nvPr/>
            </p:nvSpPr>
            <p:spPr>
              <a:xfrm>
                <a:off x="4704348" y="4174958"/>
                <a:ext cx="2506455" cy="6238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∈[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]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B250CD-CAD4-8D46-982A-909E79D39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4348" y="4174958"/>
                <a:ext cx="2506455" cy="623825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510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600F6-C383-B943-92C9-A625E0A4C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778836" cy="1325563"/>
          </a:xfrm>
        </p:spPr>
        <p:txBody>
          <a:bodyPr/>
          <a:lstStyle/>
          <a:p>
            <a:r>
              <a:rPr lang="en-US" dirty="0"/>
              <a:t>Why not use a second-price auction?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96476-792C-AF49-A2E2-6F8CF0BFB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Vickrey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61</a:t>
            </a:r>
            <a:r>
              <a:rPr lang="en-US" dirty="0"/>
              <a:t>] Auctioneer collects bids privately.</a:t>
            </a:r>
          </a:p>
          <a:p>
            <a:r>
              <a:rPr lang="en-US" dirty="0"/>
              <a:t>Winner pays the second highest bid.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27A319-CBFF-3344-864C-94BEC8BF0673}"/>
              </a:ext>
            </a:extLst>
          </p:cNvPr>
          <p:cNvGrpSpPr/>
          <p:nvPr/>
        </p:nvGrpSpPr>
        <p:grpSpPr>
          <a:xfrm>
            <a:off x="1453419" y="5027956"/>
            <a:ext cx="3827570" cy="461665"/>
            <a:chOff x="2865054" y="5658985"/>
            <a:chExt cx="3827570" cy="461665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0BBD9C3-0688-6B4F-823B-0B0667E08F1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5054" y="6075451"/>
              <a:ext cx="3184060" cy="20068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437D2D6-5D7B-D84E-AAB9-90C51EEDEAD5}"/>
                </a:ext>
              </a:extLst>
            </p:cNvPr>
            <p:cNvSpPr txBox="1"/>
            <p:nvPr/>
          </p:nvSpPr>
          <p:spPr>
            <a:xfrm>
              <a:off x="3816756" y="5658985"/>
              <a:ext cx="28758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2"/>
                  </a:solidFill>
                </a:rPr>
                <a:t>Pay $20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6B65D4B-91D9-9347-85CF-F1DE605B2284}"/>
              </a:ext>
            </a:extLst>
          </p:cNvPr>
          <p:cNvGrpSpPr/>
          <p:nvPr/>
        </p:nvGrpSpPr>
        <p:grpSpPr>
          <a:xfrm>
            <a:off x="4693598" y="3875058"/>
            <a:ext cx="3042375" cy="2201153"/>
            <a:chOff x="4693598" y="4157171"/>
            <a:chExt cx="3042375" cy="2201153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12A483A-FBF1-6B49-AD31-DD396FE527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3598" y="4936125"/>
              <a:ext cx="3042375" cy="0"/>
            </a:xfrm>
            <a:prstGeom prst="straightConnector1">
              <a:avLst/>
            </a:prstGeom>
            <a:ln w="508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CA6521-B7A0-9646-B19D-27680B9EA087}"/>
                </a:ext>
              </a:extLst>
            </p:cNvPr>
            <p:cNvSpPr txBox="1"/>
            <p:nvPr/>
          </p:nvSpPr>
          <p:spPr>
            <a:xfrm>
              <a:off x="5568869" y="4508747"/>
              <a:ext cx="15428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4">
                      <a:lumMod val="50000"/>
                    </a:schemeClr>
                  </a:solidFill>
                </a:rPr>
                <a:t>Bid $20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8FC3A09-F98F-2B4E-BC69-72D5933FB0F1}"/>
                </a:ext>
              </a:extLst>
            </p:cNvPr>
            <p:cNvCxnSpPr>
              <a:cxnSpLocks/>
            </p:cNvCxnSpPr>
            <p:nvPr/>
          </p:nvCxnSpPr>
          <p:spPr>
            <a:xfrm>
              <a:off x="7735972" y="4157171"/>
              <a:ext cx="0" cy="2201153"/>
            </a:xfrm>
            <a:prstGeom prst="straightConnector1">
              <a:avLst/>
            </a:prstGeom>
            <a:ln w="50800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A2842AB-0BCB-0C43-8982-88A2FC9AAC50}"/>
              </a:ext>
            </a:extLst>
          </p:cNvPr>
          <p:cNvGrpSpPr/>
          <p:nvPr/>
        </p:nvGrpSpPr>
        <p:grpSpPr>
          <a:xfrm>
            <a:off x="709725" y="3110809"/>
            <a:ext cx="7617134" cy="745940"/>
            <a:chOff x="709725" y="3392922"/>
            <a:chExt cx="7617134" cy="74594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0492581-4B43-224B-92E8-C959B39B9A9B}"/>
                </a:ext>
              </a:extLst>
            </p:cNvPr>
            <p:cNvSpPr/>
            <p:nvPr/>
          </p:nvSpPr>
          <p:spPr>
            <a:xfrm>
              <a:off x="3265091" y="3392922"/>
              <a:ext cx="2776311" cy="745940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1">
                      <a:lumMod val="50000"/>
                    </a:schemeClr>
                  </a:solidFill>
                </a:rPr>
                <a:t>Second-Price Auction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1A32182-1E38-A445-B36C-FB25AF2E475B}"/>
                </a:ext>
              </a:extLst>
            </p:cNvPr>
            <p:cNvSpPr/>
            <p:nvPr/>
          </p:nvSpPr>
          <p:spPr>
            <a:xfrm>
              <a:off x="709725" y="3541503"/>
              <a:ext cx="1419343" cy="551409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2">
                      <a:lumMod val="50000"/>
                    </a:schemeClr>
                  </a:solidFill>
                </a:rPr>
                <a:t>Alice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19AB854-F952-AB45-AB5D-E95C335FC9CB}"/>
                </a:ext>
              </a:extLst>
            </p:cNvPr>
            <p:cNvSpPr/>
            <p:nvPr/>
          </p:nvSpPr>
          <p:spPr>
            <a:xfrm>
              <a:off x="7006817" y="3558706"/>
              <a:ext cx="1320042" cy="551409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4">
                      <a:lumMod val="50000"/>
                    </a:schemeClr>
                  </a:solidFill>
                </a:rPr>
                <a:t>Bob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4A4AAE6-F25A-9B48-91A4-D2790BF88564}"/>
              </a:ext>
            </a:extLst>
          </p:cNvPr>
          <p:cNvGrpSpPr/>
          <p:nvPr/>
        </p:nvGrpSpPr>
        <p:grpSpPr>
          <a:xfrm>
            <a:off x="1419397" y="3866017"/>
            <a:ext cx="3237384" cy="2210194"/>
            <a:chOff x="2831032" y="4497046"/>
            <a:chExt cx="3237384" cy="2210194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8590AAD-8D04-454C-9531-A3D8665005A1}"/>
                </a:ext>
              </a:extLst>
            </p:cNvPr>
            <p:cNvCxnSpPr>
              <a:cxnSpLocks/>
            </p:cNvCxnSpPr>
            <p:nvPr/>
          </p:nvCxnSpPr>
          <p:spPr>
            <a:xfrm>
              <a:off x="6068416" y="4522323"/>
              <a:ext cx="0" cy="2184917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5FF6941-7331-5F48-AEB1-77016C827D95}"/>
                </a:ext>
              </a:extLst>
            </p:cNvPr>
            <p:cNvCxnSpPr>
              <a:cxnSpLocks/>
            </p:cNvCxnSpPr>
            <p:nvPr/>
          </p:nvCxnSpPr>
          <p:spPr>
            <a:xfrm>
              <a:off x="2831032" y="5133858"/>
              <a:ext cx="3227733" cy="0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959821E6-48EE-EC4F-AA65-5929C1530D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5620" y="4497046"/>
              <a:ext cx="5063" cy="2210194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4EEFC98-64A2-8B45-8B8D-A0CE1F6D8B9A}"/>
                </a:ext>
              </a:extLst>
            </p:cNvPr>
            <p:cNvSpPr txBox="1"/>
            <p:nvPr/>
          </p:nvSpPr>
          <p:spPr>
            <a:xfrm>
              <a:off x="3816756" y="4696683"/>
              <a:ext cx="1627453" cy="4164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2"/>
                  </a:solidFill>
                </a:rPr>
                <a:t>Bid $80</a:t>
              </a: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D00D12-91D4-5443-B663-FD2FC19A8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7A0-9836-0546-90C2-916B04F48200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4988699-425E-2A46-9F0F-19D8F342BC6B}"/>
              </a:ext>
            </a:extLst>
          </p:cNvPr>
          <p:cNvGrpSpPr/>
          <p:nvPr/>
        </p:nvGrpSpPr>
        <p:grpSpPr>
          <a:xfrm>
            <a:off x="8701388" y="2233516"/>
            <a:ext cx="3371190" cy="3256105"/>
            <a:chOff x="8701388" y="2233516"/>
            <a:chExt cx="3371190" cy="3256105"/>
          </a:xfrm>
        </p:grpSpPr>
        <p:pic>
          <p:nvPicPr>
            <p:cNvPr id="1026" name="Picture 2" descr="Vickrey One Year Later: Catching Up with a Thinker Way Ahead of His Time.  Columbia University Record, October 10, 1997">
              <a:extLst>
                <a:ext uri="{FF2B5EF4-FFF2-40B4-BE49-F238E27FC236}">
                  <a16:creationId xmlns:a16="http://schemas.microsoft.com/office/drawing/2014/main" id="{7AA446C5-B9F3-324E-B532-F2C957D669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1388" y="2233516"/>
              <a:ext cx="3371190" cy="22189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C521BE7-05CA-634E-BDBA-FFEFBB19E8A3}"/>
                </a:ext>
              </a:extLst>
            </p:cNvPr>
            <p:cNvSpPr/>
            <p:nvPr/>
          </p:nvSpPr>
          <p:spPr>
            <a:xfrm>
              <a:off x="8822913" y="4566291"/>
              <a:ext cx="312814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1" dirty="0" err="1">
                  <a:solidFill>
                    <a:srgbClr val="202124"/>
                  </a:solidFill>
                  <a:latin typeface="Roboto"/>
                </a:rPr>
                <a:t>Vickrey</a:t>
              </a:r>
              <a:r>
                <a:rPr lang="en-US" b="1" dirty="0">
                  <a:solidFill>
                    <a:srgbClr val="202124"/>
                  </a:solidFill>
                  <a:latin typeface="Roboto"/>
                </a:rPr>
                <a:t>.</a:t>
              </a:r>
              <a:r>
                <a:rPr lang="en-US" dirty="0">
                  <a:solidFill>
                    <a:srgbClr val="202124"/>
                  </a:solidFill>
                  <a:latin typeface="Roboto"/>
                </a:rPr>
                <a:t> Awarded the 1996 Nobel prize in economics.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856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E392C-6470-5546-A9D8-3A0D56111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go wrong in a public blockchain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871073-12AD-BB40-ABCF-B9CA4961D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7A0-9836-0546-90C2-916B04F48200}" type="slidenum">
              <a:rPr lang="en-US" smtClean="0"/>
              <a:t>19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02AE95E-F44F-9D42-9B6B-548DB78F35E2}"/>
              </a:ext>
            </a:extLst>
          </p:cNvPr>
          <p:cNvGrpSpPr/>
          <p:nvPr/>
        </p:nvGrpSpPr>
        <p:grpSpPr>
          <a:xfrm>
            <a:off x="1278367" y="2111030"/>
            <a:ext cx="6147717" cy="795173"/>
            <a:chOff x="1278367" y="2111030"/>
            <a:chExt cx="6147717" cy="79517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8920FB8-C658-8141-98F9-4F9F3F0EFFE8}"/>
                </a:ext>
              </a:extLst>
            </p:cNvPr>
            <p:cNvSpPr/>
            <p:nvPr/>
          </p:nvSpPr>
          <p:spPr>
            <a:xfrm>
              <a:off x="4795274" y="2113954"/>
              <a:ext cx="2630810" cy="792249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1">
                      <a:lumMod val="50000"/>
                    </a:schemeClr>
                  </a:solidFill>
                </a:rPr>
                <a:t>Second-Price Auction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8014CBC-6CEC-D54D-AC70-C8C890D83ABC}"/>
                </a:ext>
              </a:extLst>
            </p:cNvPr>
            <p:cNvSpPr/>
            <p:nvPr/>
          </p:nvSpPr>
          <p:spPr>
            <a:xfrm>
              <a:off x="1278367" y="2111030"/>
              <a:ext cx="1512810" cy="728411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accent2">
                      <a:lumMod val="50000"/>
                    </a:schemeClr>
                  </a:solidFill>
                </a:rPr>
                <a:t>Alice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9562E34-E053-664D-9D63-8846C9B5E167}"/>
              </a:ext>
            </a:extLst>
          </p:cNvPr>
          <p:cNvGrpSpPr/>
          <p:nvPr/>
        </p:nvGrpSpPr>
        <p:grpSpPr>
          <a:xfrm>
            <a:off x="2068794" y="4750893"/>
            <a:ext cx="4035628" cy="461665"/>
            <a:chOff x="2068794" y="4750893"/>
            <a:chExt cx="4035628" cy="461665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ACC2986-6C7D-3244-8146-53C3340201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68794" y="5212557"/>
              <a:ext cx="4003011" cy="1"/>
            </a:xfrm>
            <a:prstGeom prst="straightConnector1">
              <a:avLst/>
            </a:prstGeom>
            <a:ln w="508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14CBE51-42C0-2146-9C8B-3634B61AA834}"/>
                </a:ext>
              </a:extLst>
            </p:cNvPr>
            <p:cNvSpPr txBox="1"/>
            <p:nvPr/>
          </p:nvSpPr>
          <p:spPr>
            <a:xfrm>
              <a:off x="3473609" y="4750893"/>
              <a:ext cx="2630813" cy="4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2"/>
                  </a:solidFill>
                </a:rPr>
                <a:t>Pay $79.99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DF0D7CF-A9AD-1A4A-9D66-2341FC9C3BFE}"/>
              </a:ext>
            </a:extLst>
          </p:cNvPr>
          <p:cNvGrpSpPr/>
          <p:nvPr/>
        </p:nvGrpSpPr>
        <p:grpSpPr>
          <a:xfrm>
            <a:off x="2034772" y="2866089"/>
            <a:ext cx="4037033" cy="3143145"/>
            <a:chOff x="2034772" y="2866089"/>
            <a:chExt cx="4037033" cy="314314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E1394F7-74D0-444B-B13B-828779A1B431}"/>
                </a:ext>
              </a:extLst>
            </p:cNvPr>
            <p:cNvCxnSpPr>
              <a:cxnSpLocks/>
            </p:cNvCxnSpPr>
            <p:nvPr/>
          </p:nvCxnSpPr>
          <p:spPr>
            <a:xfrm>
              <a:off x="6071805" y="2911468"/>
              <a:ext cx="0" cy="3097766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B3625A0-D851-5347-BE30-EB670DA40FFC}"/>
                </a:ext>
              </a:extLst>
            </p:cNvPr>
            <p:cNvGrpSpPr/>
            <p:nvPr/>
          </p:nvGrpSpPr>
          <p:grpSpPr>
            <a:xfrm>
              <a:off x="2034772" y="2866089"/>
              <a:ext cx="4037033" cy="3133604"/>
              <a:chOff x="2034772" y="2866089"/>
              <a:chExt cx="4037033" cy="3133604"/>
            </a:xfrm>
          </p:grpSpPr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9400BE45-014A-4849-A135-0C7687B03C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34772" y="3768958"/>
                <a:ext cx="4037033" cy="0"/>
              </a:xfrm>
              <a:prstGeom prst="straightConnector1">
                <a:avLst/>
              </a:prstGeom>
              <a:ln w="508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6CDE7B40-37D9-2B4F-B8C9-4AA7390DD7A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041277" y="2866089"/>
                <a:ext cx="7178" cy="3133604"/>
              </a:xfrm>
              <a:prstGeom prst="straightConnector1">
                <a:avLst/>
              </a:prstGeom>
              <a:ln w="508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12B912-4E4E-C54C-967A-633C3364D9E4}"/>
                  </a:ext>
                </a:extLst>
              </p:cNvPr>
              <p:cNvSpPr txBox="1"/>
              <p:nvPr/>
            </p:nvSpPr>
            <p:spPr>
              <a:xfrm>
                <a:off x="3466907" y="3296595"/>
                <a:ext cx="2307396" cy="590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2"/>
                    </a:solidFill>
                  </a:rPr>
                  <a:t>Bid $80</a:t>
                </a:r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411EA25-361D-5842-84C1-03CFC2B7C9AA}"/>
              </a:ext>
            </a:extLst>
          </p:cNvPr>
          <p:cNvGrpSpPr/>
          <p:nvPr/>
        </p:nvGrpSpPr>
        <p:grpSpPr>
          <a:xfrm>
            <a:off x="6110585" y="2075477"/>
            <a:ext cx="5206346" cy="3880022"/>
            <a:chOff x="6110585" y="2075477"/>
            <a:chExt cx="5206346" cy="388002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D482E38-1C55-A041-9AEC-920EFE20A62C}"/>
                </a:ext>
              </a:extLst>
            </p:cNvPr>
            <p:cNvGrpSpPr/>
            <p:nvPr/>
          </p:nvGrpSpPr>
          <p:grpSpPr>
            <a:xfrm>
              <a:off x="6110585" y="2075477"/>
              <a:ext cx="4347683" cy="3880022"/>
              <a:chOff x="6670626" y="3882632"/>
              <a:chExt cx="3066508" cy="2736660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EA597A47-FBCD-3B47-AA27-AEA11C39E5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70626" y="5632277"/>
                <a:ext cx="2487269" cy="0"/>
              </a:xfrm>
              <a:prstGeom prst="straightConnector1">
                <a:avLst/>
              </a:prstGeom>
              <a:ln w="508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8CC6A74-3A12-0348-8999-85FBB38A4D82}"/>
                  </a:ext>
                </a:extLst>
              </p:cNvPr>
              <p:cNvSpPr txBox="1"/>
              <p:nvPr/>
            </p:nvSpPr>
            <p:spPr>
              <a:xfrm>
                <a:off x="7490293" y="5328873"/>
                <a:ext cx="1542894" cy="325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4">
                        <a:lumMod val="50000"/>
                      </a:schemeClr>
                    </a:solidFill>
                  </a:rPr>
                  <a:t>Bid $79.99</a:t>
                </a: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44B517D0-5491-354F-A68F-998CD5A8C0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47607" y="4418139"/>
                <a:ext cx="0" cy="2201153"/>
              </a:xfrm>
              <a:prstGeom prst="straightConnector1">
                <a:avLst/>
              </a:prstGeom>
              <a:ln w="50800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0BAB75E-6863-174C-BC0F-D0F729C13937}"/>
                  </a:ext>
                </a:extLst>
              </p:cNvPr>
              <p:cNvSpPr/>
              <p:nvPr/>
            </p:nvSpPr>
            <p:spPr>
              <a:xfrm>
                <a:off x="8505515" y="3882632"/>
                <a:ext cx="1231619" cy="579499"/>
              </a:xfrm>
              <a:prstGeom prst="ellips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chemeClr val="accent4">
                        <a:lumMod val="50000"/>
                      </a:schemeClr>
                    </a:solidFill>
                  </a:rPr>
                  <a:t>Bob</a:t>
                </a:r>
              </a:p>
            </p:txBody>
          </p:sp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6C4D27A-C0A0-3840-BEFA-3D6F155129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69513" y="2883802"/>
              <a:ext cx="1647418" cy="1061488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19916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2F743-6F49-4C45-9162-1512F3EDB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98FBD-8C85-894E-A4DE-276C80223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00050" lvl="1" indent="-342900"/>
            <a:r>
              <a:rPr lang="en-US" sz="3200" dirty="0">
                <a:ea typeface="Tahoma" pitchFamily="34" charset="0"/>
                <a:cs typeface="Times" pitchFamily="18" charset="0"/>
                <a:sym typeface="Wingdings" panose="05000000000000000000" pitchFamily="2" charset="2"/>
              </a:rPr>
              <a:t>Blockchains are mechanisms.</a:t>
            </a:r>
          </a:p>
          <a:p>
            <a:pPr marL="400050" lvl="1" indent="-342900"/>
            <a:r>
              <a:rPr lang="en-US" sz="3200" dirty="0">
                <a:ea typeface="Tahoma" pitchFamily="34" charset="0"/>
                <a:cs typeface="Times" pitchFamily="18" charset="0"/>
                <a:sym typeface="Wingdings" panose="05000000000000000000" pitchFamily="2" charset="2"/>
              </a:rPr>
              <a:t>Challenges of design blockchains that incentivize compliance.</a:t>
            </a:r>
          </a:p>
          <a:p>
            <a:pPr marL="400050" lvl="1" indent="-342900"/>
            <a:r>
              <a:rPr lang="en-US" sz="3200" dirty="0">
                <a:ea typeface="Tahoma" pitchFamily="34" charset="0"/>
                <a:cs typeface="Times" pitchFamily="18" charset="0"/>
                <a:sym typeface="Wingdings" panose="05000000000000000000" pitchFamily="2" charset="2"/>
              </a:rPr>
              <a:t>Analyzing existing mechanisms and propose new ones. </a:t>
            </a:r>
          </a:p>
          <a:p>
            <a:pPr marL="400050" lvl="1" indent="-342900"/>
            <a:r>
              <a:rPr lang="en-US" sz="3200" b="1" dirty="0">
                <a:ea typeface="Tahoma" pitchFamily="34" charset="0"/>
                <a:cs typeface="Times" pitchFamily="18" charset="0"/>
                <a:sym typeface="Wingdings" panose="05000000000000000000" pitchFamily="2" charset="2"/>
              </a:rPr>
              <a:t>Not the focus:</a:t>
            </a:r>
          </a:p>
          <a:p>
            <a:pPr marL="857250" lvl="2" indent="-342900"/>
            <a:r>
              <a:rPr lang="en-US" sz="2800" dirty="0">
                <a:ea typeface="Tahoma" pitchFamily="34" charset="0"/>
                <a:cs typeface="Times" pitchFamily="18" charset="0"/>
                <a:sym typeface="Wingdings" panose="05000000000000000000" pitchFamily="2" charset="2"/>
              </a:rPr>
              <a:t>Use cases (why does cryptocurrency have value)?</a:t>
            </a:r>
          </a:p>
          <a:p>
            <a:pPr marL="857250" lvl="2" indent="-342900">
              <a:buFont typeface="Arial"/>
              <a:buChar char="•"/>
            </a:pPr>
            <a:r>
              <a:rPr lang="en-US" sz="2800" dirty="0">
                <a:ea typeface="Tahoma" pitchFamily="34" charset="0"/>
                <a:cs typeface="Times" pitchFamily="18" charset="0"/>
                <a:sym typeface="Wingdings" panose="05000000000000000000" pitchFamily="2" charset="2"/>
              </a:rPr>
              <a:t>Cryptographic security.</a:t>
            </a:r>
          </a:p>
          <a:p>
            <a:pPr marL="857250" lvl="2" indent="-342900">
              <a:buFont typeface="Arial"/>
              <a:buChar char="•"/>
            </a:pPr>
            <a:r>
              <a:rPr lang="en-US" sz="2800" dirty="0">
                <a:ea typeface="Tahoma" pitchFamily="34" charset="0"/>
                <a:cs typeface="Times" pitchFamily="18" charset="0"/>
                <a:sym typeface="Wingdings" panose="05000000000000000000" pitchFamily="2" charset="2"/>
              </a:rPr>
              <a:t>Network security.</a:t>
            </a:r>
          </a:p>
          <a:p>
            <a:pPr marL="857250" lvl="2" indent="-342900">
              <a:buFont typeface="Arial"/>
              <a:buChar char="•"/>
            </a:pPr>
            <a:r>
              <a:rPr lang="en-US" sz="2800" dirty="0">
                <a:ea typeface="Tahoma" pitchFamily="34" charset="0"/>
                <a:cs typeface="Times" pitchFamily="18" charset="0"/>
                <a:sym typeface="Wingdings" panose="05000000000000000000" pitchFamily="2" charset="2"/>
              </a:rPr>
              <a:t>“Malicious attacks’’.</a:t>
            </a:r>
            <a:endParaRPr lang="en-US" sz="2800" b="1" dirty="0">
              <a:ea typeface="Tahoma" pitchFamily="34" charset="0"/>
              <a:cs typeface="Times" pitchFamily="18" charset="0"/>
              <a:sym typeface="Wingdings" panose="05000000000000000000" pitchFamily="2" charset="2"/>
            </a:endParaRPr>
          </a:p>
          <a:p>
            <a:pPr marL="857250" lvl="2" indent="-342900"/>
            <a:endParaRPr lang="en-US" sz="2800" dirty="0">
              <a:ea typeface="Tahoma" pitchFamily="34" charset="0"/>
              <a:cs typeface="Times" pitchFamily="18" charset="0"/>
              <a:sym typeface="Wingdings" panose="05000000000000000000" pitchFamily="2" charset="2"/>
            </a:endParaRPr>
          </a:p>
          <a:p>
            <a:pPr marL="400050" lvl="1" indent="-342900"/>
            <a:endParaRPr lang="en-US" sz="3200" dirty="0">
              <a:ea typeface="Tahoma" pitchFamily="34" charset="0"/>
              <a:cs typeface="Times" pitchFamily="18" charset="0"/>
              <a:sym typeface="Wingdings" panose="05000000000000000000" pitchFamily="2" charset="2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4F7A70-CCC1-B447-A3B1-BD84D030E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7A0-9836-0546-90C2-916B04F4820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711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AE54C-986F-5847-96D8-355233A26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27105" cy="1325563"/>
          </a:xfrm>
        </p:spPr>
        <p:txBody>
          <a:bodyPr/>
          <a:lstStyle/>
          <a:p>
            <a:r>
              <a:rPr lang="en-US" dirty="0"/>
              <a:t>Algorithm designer as an adversary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4F04F6-C7B3-9843-A682-E0EF49E4F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7A0-9836-0546-90C2-916B04F48200}" type="slidenum">
              <a:rPr lang="en-US" smtClean="0"/>
              <a:t>20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8F993F-700F-9C49-871F-F05C2BC7C146}"/>
              </a:ext>
            </a:extLst>
          </p:cNvPr>
          <p:cNvGrpSpPr/>
          <p:nvPr/>
        </p:nvGrpSpPr>
        <p:grpSpPr>
          <a:xfrm>
            <a:off x="838200" y="2039608"/>
            <a:ext cx="5448300" cy="2233885"/>
            <a:chOff x="838200" y="2039608"/>
            <a:chExt cx="5448300" cy="2233885"/>
          </a:xfrm>
        </p:grpSpPr>
        <p:pic>
          <p:nvPicPr>
            <p:cNvPr id="4" name="Content Placeholder 8">
              <a:extLst>
                <a:ext uri="{FF2B5EF4-FFF2-40B4-BE49-F238E27FC236}">
                  <a16:creationId xmlns:a16="http://schemas.microsoft.com/office/drawing/2014/main" id="{0BAB95CE-7101-2342-A294-59077EC04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2457393"/>
              <a:ext cx="5448300" cy="1816100"/>
            </a:xfrm>
            <a:prstGeom prst="rect">
              <a:avLst/>
            </a:prstGeom>
          </p:spPr>
        </p:pic>
        <p:pic>
          <p:nvPicPr>
            <p:cNvPr id="6" name="Picture 5" descr="Text&#10;&#10;Description automatically generated">
              <a:extLst>
                <a:ext uri="{FF2B5EF4-FFF2-40B4-BE49-F238E27FC236}">
                  <a16:creationId xmlns:a16="http://schemas.microsoft.com/office/drawing/2014/main" id="{192D459A-CC94-784D-9FF6-0B02D8012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0563" y="2039608"/>
              <a:ext cx="3022600" cy="60960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7F760B2-1A97-8341-91FF-15D0829734FB}"/>
              </a:ext>
            </a:extLst>
          </p:cNvPr>
          <p:cNvGrpSpPr/>
          <p:nvPr/>
        </p:nvGrpSpPr>
        <p:grpSpPr>
          <a:xfrm>
            <a:off x="2822067" y="4672507"/>
            <a:ext cx="6928866" cy="1563047"/>
            <a:chOff x="2822067" y="4672507"/>
            <a:chExt cx="6928866" cy="156304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A74B920-BDE1-A346-A823-BC39826BB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22067" y="4932104"/>
              <a:ext cx="6928866" cy="1303450"/>
            </a:xfrm>
            <a:prstGeom prst="rect">
              <a:avLst/>
            </a:prstGeom>
          </p:spPr>
        </p:pic>
        <p:pic>
          <p:nvPicPr>
            <p:cNvPr id="11" name="Picture 10" descr="Logo, company name&#10;&#10;Description automatically generated">
              <a:extLst>
                <a:ext uri="{FF2B5EF4-FFF2-40B4-BE49-F238E27FC236}">
                  <a16:creationId xmlns:a16="http://schemas.microsoft.com/office/drawing/2014/main" id="{DFE2EF47-94A8-C44D-971B-8CC34ED66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45160" y="4672507"/>
              <a:ext cx="2144482" cy="395984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5C17CF5-0A90-D648-975B-76C503CAC821}"/>
              </a:ext>
            </a:extLst>
          </p:cNvPr>
          <p:cNvGrpSpPr/>
          <p:nvPr/>
        </p:nvGrpSpPr>
        <p:grpSpPr>
          <a:xfrm>
            <a:off x="6518656" y="1874508"/>
            <a:ext cx="5246649" cy="2343478"/>
            <a:chOff x="6518656" y="1874508"/>
            <a:chExt cx="5246649" cy="2343478"/>
          </a:xfrm>
        </p:grpSpPr>
        <p:pic>
          <p:nvPicPr>
            <p:cNvPr id="15" name="Content Placeholder 6">
              <a:extLst>
                <a:ext uri="{FF2B5EF4-FFF2-40B4-BE49-F238E27FC236}">
                  <a16:creationId xmlns:a16="http://schemas.microsoft.com/office/drawing/2014/main" id="{AE6ACABB-4268-D14A-BD48-837A3BE77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18656" y="2404806"/>
              <a:ext cx="5246649" cy="1813180"/>
            </a:xfrm>
            <a:prstGeom prst="rect">
              <a:avLst/>
            </a:prstGeom>
          </p:spPr>
        </p:pic>
        <p:pic>
          <p:nvPicPr>
            <p:cNvPr id="16" name="Picture 15" descr="A red sign with white text&#10;&#10;Description automatically generated with low confidence">
              <a:extLst>
                <a:ext uri="{FF2B5EF4-FFF2-40B4-BE49-F238E27FC236}">
                  <a16:creationId xmlns:a16="http://schemas.microsoft.com/office/drawing/2014/main" id="{D3C1F641-739F-FD43-B9F9-499198173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18656" y="1874508"/>
              <a:ext cx="2730500" cy="469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87687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E9F7C-AFC3-A441-B281-4D8627A19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Credible Auctions [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Akbarpour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and Li, 20</a:t>
            </a:r>
            <a:r>
              <a:rPr lang="en-US" dirty="0"/>
              <a:t>]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1A8183-48C7-2D4E-9148-63E5837C9D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7290022" cy="4351338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/>
                  <a:t>The</a:t>
                </a:r>
                <a:r>
                  <a:rPr lang="en-US" sz="2400" b="1" dirty="0"/>
                  <a:t> </a:t>
                </a:r>
                <a:r>
                  <a:rPr lang="en-US" sz="2400" b="1" dirty="0">
                    <a:solidFill>
                      <a:schemeClr val="accent6">
                        <a:lumMod val="75000"/>
                      </a:schemeClr>
                    </a:solidFill>
                  </a:rPr>
                  <a:t>ascending price auction with reserves</a:t>
                </a:r>
                <a:r>
                  <a:rPr lang="en-US" sz="2400" dirty="0"/>
                  <a:t> is the </a:t>
                </a:r>
                <a:r>
                  <a:rPr lang="en-US" sz="2400" b="1" dirty="0"/>
                  <a:t>ONLY </a:t>
                </a:r>
                <a:r>
                  <a:rPr lang="en-US" sz="2400" dirty="0"/>
                  <a:t>auction</a:t>
                </a:r>
                <a:r>
                  <a:rPr lang="en-US" sz="2400" b="1" dirty="0"/>
                  <a:t>:</a:t>
                </a:r>
                <a:endParaRPr lang="en-US" sz="2400" dirty="0"/>
              </a:p>
              <a:p>
                <a:pPr lvl="1"/>
                <a:r>
                  <a:rPr lang="en-US" dirty="0"/>
                  <a:t>Incentive compatible for bidders.</a:t>
                </a:r>
              </a:p>
              <a:p>
                <a:pPr lvl="1"/>
                <a:r>
                  <a:rPr lang="en-US" dirty="0"/>
                  <a:t>Incentive compatible for the auctioneer (i.e., credible).</a:t>
                </a:r>
              </a:p>
              <a:p>
                <a:pPr lvl="1"/>
                <a:r>
                  <a:rPr lang="en-US" dirty="0"/>
                  <a:t>Revenue optimal.</a:t>
                </a:r>
              </a:p>
              <a:p>
                <a:pPr lvl="1"/>
                <a:r>
                  <a:rPr lang="en-US" b="1" dirty="0"/>
                  <a:t>BUT</a:t>
                </a:r>
                <a:r>
                  <a:rPr lang="en-US" dirty="0"/>
                  <a:t> the communication complexity is </a:t>
                </a:r>
                <a:r>
                  <a:rPr lang="en-US" b="1" dirty="0"/>
                  <a:t>unbounded</a:t>
                </a:r>
                <a:r>
                  <a:rPr lang="en-US" dirty="0"/>
                  <a:t>!</a:t>
                </a:r>
              </a:p>
              <a:p>
                <a:r>
                  <a:rPr lang="en-US" sz="2400" dirty="0"/>
                  <a:t>Cryptographic auctions [</a:t>
                </a:r>
                <a:r>
                  <a:rPr lang="en-US" sz="2400" b="1" u="sng" dirty="0">
                    <a:solidFill>
                      <a:schemeClr val="accent2">
                        <a:lumMod val="75000"/>
                      </a:schemeClr>
                    </a:solidFill>
                  </a:rPr>
                  <a:t>F</a:t>
                </a: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</a:rPr>
                  <a:t>W, 20</a:t>
                </a:r>
                <a:r>
                  <a:rPr lang="en-US" sz="2400" dirty="0"/>
                  <a:t>]</a:t>
                </a:r>
              </a:p>
              <a:p>
                <a:pPr lvl="1"/>
                <a:r>
                  <a:rPr lang="en-US" dirty="0"/>
                  <a:t>Avoids their impossibility result.</a:t>
                </a:r>
              </a:p>
              <a:p>
                <a:pPr lvl="1"/>
                <a:r>
                  <a:rPr lang="en-US" b="1" dirty="0"/>
                  <a:t>BUT</a:t>
                </a:r>
                <a:r>
                  <a:rPr lang="en-US" dirty="0"/>
                  <a:t> communication complexity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Ω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We really want communication complexity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1A8183-48C7-2D4E-9148-63E5837C9D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7290022" cy="4351338"/>
              </a:xfrm>
              <a:blipFill>
                <a:blip r:embed="rId2"/>
                <a:stretch>
                  <a:fillRect l="-1043" t="-1744" r="-696" b="-17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37278A-9A79-6345-9DF1-40833FA8C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7A0-9836-0546-90C2-916B04F48200}" type="slidenum">
              <a:rPr lang="en-US" smtClean="0"/>
              <a:t>21</a:t>
            </a:fld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6C88E8C-637A-564A-839D-E3A0C1762F74}"/>
              </a:ext>
            </a:extLst>
          </p:cNvPr>
          <p:cNvGrpSpPr/>
          <p:nvPr/>
        </p:nvGrpSpPr>
        <p:grpSpPr>
          <a:xfrm>
            <a:off x="8183841" y="2643996"/>
            <a:ext cx="3596718" cy="2787621"/>
            <a:chOff x="1803391" y="2111030"/>
            <a:chExt cx="5828140" cy="389820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E3AF4DA-9B61-E84B-80B6-9EA7DEFD4FC9}"/>
                </a:ext>
              </a:extLst>
            </p:cNvPr>
            <p:cNvGrpSpPr/>
            <p:nvPr/>
          </p:nvGrpSpPr>
          <p:grpSpPr>
            <a:xfrm>
              <a:off x="1803391" y="2111030"/>
              <a:ext cx="5828140" cy="797046"/>
              <a:chOff x="1803391" y="2111030"/>
              <a:chExt cx="5828140" cy="797046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C0B3EEAF-6715-6049-85EC-FBD4B33B759E}"/>
                  </a:ext>
                </a:extLst>
              </p:cNvPr>
              <p:cNvSpPr/>
              <p:nvPr/>
            </p:nvSpPr>
            <p:spPr>
              <a:xfrm>
                <a:off x="4292803" y="2115827"/>
                <a:ext cx="3338728" cy="792249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1">
                        <a:lumMod val="50000"/>
                      </a:schemeClr>
                    </a:solidFill>
                  </a:rPr>
                  <a:t>Second-Price Auction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676394D-22C0-2542-9F61-34E505C4DB3D}"/>
                  </a:ext>
                </a:extLst>
              </p:cNvPr>
              <p:cNvSpPr/>
              <p:nvPr/>
            </p:nvSpPr>
            <p:spPr>
              <a:xfrm>
                <a:off x="1803391" y="2111030"/>
                <a:ext cx="1830500" cy="728411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accent2">
                        <a:lumMod val="50000"/>
                      </a:schemeClr>
                    </a:solidFill>
                  </a:rPr>
                  <a:t>Alice</a:t>
                </a: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67143DE-1F40-1342-B11C-882117C67DF4}"/>
                </a:ext>
              </a:extLst>
            </p:cNvPr>
            <p:cNvGrpSpPr/>
            <p:nvPr/>
          </p:nvGrpSpPr>
          <p:grpSpPr>
            <a:xfrm>
              <a:off x="2814519" y="4571406"/>
              <a:ext cx="3296065" cy="641151"/>
              <a:chOff x="2814519" y="4571406"/>
              <a:chExt cx="3296065" cy="641151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EB9AC7BC-6FFD-5844-8C9F-CA151AC852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14519" y="5212557"/>
                <a:ext cx="3257288" cy="0"/>
              </a:xfrm>
              <a:prstGeom prst="straightConnector1">
                <a:avLst/>
              </a:prstGeom>
              <a:ln w="50800">
                <a:solidFill>
                  <a:schemeClr val="accent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D42EB0B-C6E7-B446-8CAD-93181B7BE73E}"/>
                  </a:ext>
                </a:extLst>
              </p:cNvPr>
              <p:cNvSpPr txBox="1"/>
              <p:nvPr/>
            </p:nvSpPr>
            <p:spPr>
              <a:xfrm>
                <a:off x="3479772" y="4571406"/>
                <a:ext cx="2630812" cy="5164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2"/>
                    </a:solidFill>
                  </a:rPr>
                  <a:t>Pay $79</a:t>
                </a:r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72A6279-A9DA-6743-8DBA-7AA77C74B579}"/>
                </a:ext>
              </a:extLst>
            </p:cNvPr>
            <p:cNvGrpSpPr/>
            <p:nvPr/>
          </p:nvGrpSpPr>
          <p:grpSpPr>
            <a:xfrm>
              <a:off x="2724392" y="2866089"/>
              <a:ext cx="3347413" cy="3143145"/>
              <a:chOff x="2724392" y="2866089"/>
              <a:chExt cx="3347413" cy="3143145"/>
            </a:xfrm>
          </p:grpSpPr>
          <p:cxnSp>
            <p:nvCxnSpPr>
              <p:cNvPr id="31" name="Straight Arrow Connector 30">
                <a:extLst>
                  <a:ext uri="{FF2B5EF4-FFF2-40B4-BE49-F238E27FC236}">
                    <a16:creationId xmlns:a16="http://schemas.microsoft.com/office/drawing/2014/main" id="{5C7B8422-F10D-E444-9F0F-2D47FF87D0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1805" y="2911468"/>
                <a:ext cx="0" cy="3097766"/>
              </a:xfrm>
              <a:prstGeom prst="straightConnector1">
                <a:avLst/>
              </a:prstGeom>
              <a:ln w="508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E005A466-92C0-074C-8C59-0F3616EAA749}"/>
                  </a:ext>
                </a:extLst>
              </p:cNvPr>
              <p:cNvGrpSpPr/>
              <p:nvPr/>
            </p:nvGrpSpPr>
            <p:grpSpPr>
              <a:xfrm>
                <a:off x="2724392" y="2866089"/>
                <a:ext cx="3347413" cy="3133604"/>
                <a:chOff x="2724392" y="2866089"/>
                <a:chExt cx="3347413" cy="3133604"/>
              </a:xfrm>
            </p:grpSpPr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AB9A3B69-6558-2B48-83C7-AD1F762D97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733077" y="3768958"/>
                  <a:ext cx="3338728" cy="0"/>
                </a:xfrm>
                <a:prstGeom prst="straightConnector1">
                  <a:avLst/>
                </a:prstGeom>
                <a:ln w="508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BD174990-AF52-1347-A9ED-7FF1C98317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724392" y="2866089"/>
                  <a:ext cx="8685" cy="3133604"/>
                </a:xfrm>
                <a:prstGeom prst="straightConnector1">
                  <a:avLst/>
                </a:prstGeom>
                <a:ln w="50800">
                  <a:solidFill>
                    <a:schemeClr val="accent2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739C0066-6740-8144-A8E9-C8CC057507B4}"/>
                    </a:ext>
                  </a:extLst>
                </p:cNvPr>
                <p:cNvSpPr txBox="1"/>
                <p:nvPr/>
              </p:nvSpPr>
              <p:spPr>
                <a:xfrm>
                  <a:off x="3291691" y="3172570"/>
                  <a:ext cx="2307397" cy="5164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 dirty="0">
                      <a:solidFill>
                        <a:schemeClr val="accent2"/>
                      </a:solidFill>
                    </a:rPr>
                    <a:t>Bid $80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55728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D1984-E9A8-084A-B7FE-5C752454D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Model: Transaction fee auctions [</a:t>
            </a:r>
            <a:r>
              <a:rPr lang="en-US" b="1" u="sng" dirty="0">
                <a:solidFill>
                  <a:schemeClr val="accent2">
                    <a:lumMod val="75000"/>
                  </a:schemeClr>
                </a:solidFill>
              </a:rPr>
              <a:t>F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MPS, 21</a:t>
            </a:r>
            <a:r>
              <a:rPr lang="en-US" dirty="0"/>
              <a:t>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1594B4-B55A-AA4E-8A23-D1182407C8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Each time step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an unknown # bidders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arrive with values drawn </a:t>
                </a:r>
                <a:r>
                  <a:rPr lang="en-US" dirty="0" err="1"/>
                  <a:t>i.i.d</a:t>
                </a:r>
                <a:r>
                  <a:rPr lang="en-US" dirty="0"/>
                  <a:t>. from some unknown distribution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Each bidder submits a bid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Information asymmetry: Miners know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, but the blockchain doesn’t.</a:t>
                </a:r>
              </a:p>
              <a:p>
                <a:r>
                  <a:rPr lang="en-US" b="1" dirty="0"/>
                  <a:t>Sample miner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b="1" dirty="0"/>
                  <a:t> from distribution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),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), …,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b="1" dirty="0"/>
                  <a:t>.</a:t>
                </a:r>
              </a:p>
              <a:p>
                <a:r>
                  <a:rPr lang="en-US" dirty="0"/>
                  <a:t>Miner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chooses a set of bids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US" dirty="0"/>
                  <a:t> to receive block space.</a:t>
                </a:r>
              </a:p>
              <a:p>
                <a:r>
                  <a:rPr lang="en-US" dirty="0"/>
                  <a:t>The mechanism observes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Charge payments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from each bidder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Miners receive all payments.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1594B4-B55A-AA4E-8A23-D1182407C8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687829-52A3-5740-8BBC-30D0FB2DB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7A0-9836-0546-90C2-916B04F482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41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C92B9-5E2A-D342-B069-C8E1B44BF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Posted-Pricing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266AD1-E0DC-FF4C-8BC0-56328454A5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19519"/>
                <a:ext cx="11091203" cy="1729980"/>
              </a:xfrm>
            </p:spPr>
            <p:txBody>
              <a:bodyPr>
                <a:normAutofit fontScale="77500" lnSpcReduction="2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Each time step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the mechanism</a:t>
                </a:r>
                <a:r>
                  <a:rPr lang="en-US" b="1" dirty="0"/>
                  <a:t> sets</a:t>
                </a:r>
                <a:r>
                  <a:rPr lang="en-US" dirty="0"/>
                  <a:t> posted-price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active miner</a:t>
                </a:r>
                <a:r>
                  <a:rPr lang="en-US" b="1" dirty="0"/>
                  <a:t> allocates</a:t>
                </a:r>
                <a:r>
                  <a:rPr lang="en-US" dirty="0"/>
                  <a:t> space to at most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bidders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 err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 dirty="0" err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. Break ties </a:t>
                </a:r>
                <a:r>
                  <a:rPr lang="en-US" b="1" dirty="0"/>
                  <a:t>randomly</a:t>
                </a:r>
                <a:r>
                  <a:rPr lang="en-US" dirty="0"/>
                  <a:t>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Each bidders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dirty="0"/>
                  <a:t> pays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to the active miner.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The mechanism computes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(</a:t>
                </a: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update rule</a:t>
                </a:r>
                <a:r>
                  <a:rPr lang="en-US" dirty="0"/>
                  <a:t>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266AD1-E0DC-FF4C-8BC0-56328454A5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19519"/>
                <a:ext cx="11091203" cy="1729980"/>
              </a:xfrm>
              <a:blipFill>
                <a:blip r:embed="rId3"/>
                <a:stretch>
                  <a:fillRect l="-686" t="-7299" b="-43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D1B00-EAF5-A741-9D4B-777F3888B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7A0-9836-0546-90C2-916B04F48200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5F3E71-73DA-F240-BE47-BB0529DE8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921" y="3608502"/>
            <a:ext cx="10357395" cy="27033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2DBA4B-9F61-154B-B0BE-5F08540DC081}"/>
                  </a:ext>
                </a:extLst>
              </p:cNvPr>
              <p:cNvSpPr txBox="1"/>
              <p:nvPr/>
            </p:nvSpPr>
            <p:spPr>
              <a:xfrm>
                <a:off x="1346887" y="3249498"/>
                <a:ext cx="86019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Supply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100</m:t>
                    </m:r>
                  </m:oMath>
                </a14:m>
                <a:r>
                  <a:rPr lang="en-US" dirty="0"/>
                  <a:t> blockchain slots. Distribution values a drawn from: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C2DBA4B-9F61-154B-B0BE-5F08540DC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6887" y="3249498"/>
                <a:ext cx="8601970" cy="369332"/>
              </a:xfrm>
              <a:prstGeom prst="rect">
                <a:avLst/>
              </a:prstGeom>
              <a:blipFill>
                <a:blip r:embed="rId5"/>
                <a:stretch>
                  <a:fillRect l="-590" t="-6452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8729C7C1-D4C4-8D40-95D6-49DCD8009719}"/>
              </a:ext>
            </a:extLst>
          </p:cNvPr>
          <p:cNvSpPr/>
          <p:nvPr/>
        </p:nvSpPr>
        <p:spPr>
          <a:xfrm>
            <a:off x="4373217" y="3564052"/>
            <a:ext cx="3538331" cy="2729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14E220-43E9-E64D-A69F-16FCF872028A}"/>
              </a:ext>
            </a:extLst>
          </p:cNvPr>
          <p:cNvSpPr/>
          <p:nvPr/>
        </p:nvSpPr>
        <p:spPr>
          <a:xfrm>
            <a:off x="7911548" y="3564052"/>
            <a:ext cx="3538331" cy="27299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69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1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64AC1-0E99-8948-BEB4-56839C0F1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Allocation-based update rule (EIP-1559)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199FDC-D55E-B048-8A9D-826F5A765B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199FDC-D55E-B048-8A9D-826F5A765B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8A8ABE-163C-EA42-8D33-4FEFC8A1B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7A0-9836-0546-90C2-916B04F48200}" type="slidenum">
              <a:rPr lang="en-US" smtClean="0"/>
              <a:t>24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3AE24F-2CDB-1F4A-B9EC-70533445BD0E}"/>
                  </a:ext>
                </a:extLst>
              </p:cNvPr>
              <p:cNvSpPr txBox="1"/>
              <p:nvPr/>
            </p:nvSpPr>
            <p:spPr>
              <a:xfrm>
                <a:off x="3923738" y="4606553"/>
                <a:ext cx="4344523" cy="806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F3AE24F-2CDB-1F4A-B9EC-70533445BD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3738" y="4606553"/>
                <a:ext cx="4344523" cy="806439"/>
              </a:xfrm>
              <a:prstGeom prst="rect">
                <a:avLst/>
              </a:prstGeom>
              <a:blipFill>
                <a:blip r:embed="rId3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9AC9BD-6267-5943-9B05-44A1197141DA}"/>
                  </a:ext>
                </a:extLst>
              </p:cNvPr>
              <p:cNvSpPr txBox="1"/>
              <p:nvPr/>
            </p:nvSpPr>
            <p:spPr>
              <a:xfrm>
                <a:off x="838200" y="5592379"/>
                <a:ext cx="9172903" cy="5845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Hence, the goal is to keep utilization at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E9AC9BD-6267-5943-9B05-44A1197141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592379"/>
                <a:ext cx="9172903" cy="584584"/>
              </a:xfrm>
              <a:prstGeom prst="rect">
                <a:avLst/>
              </a:prstGeom>
              <a:blipFill>
                <a:blip r:embed="rId4"/>
                <a:stretch>
                  <a:fillRect l="-968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560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38454-6FBE-8647-9B25-C8DE3C1CE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always stable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21E677-1AEA-6845-A98D-ED3B619E9E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37417"/>
            <a:ext cx="10541857" cy="301317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E97CF-94B5-F44A-B6CF-A5570E26E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7A0-9836-0546-90C2-916B04F48200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1DC3545-2355-FC48-A584-028888DEE1C3}"/>
                  </a:ext>
                </a:extLst>
              </p:cNvPr>
              <p:cNvSpPr/>
              <p:nvPr/>
            </p:nvSpPr>
            <p:spPr>
              <a:xfrm>
                <a:off x="2951746" y="1506022"/>
                <a:ext cx="705852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Supply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100</m:t>
                    </m:r>
                  </m:oMath>
                </a14:m>
                <a:r>
                  <a:rPr lang="en-US" dirty="0"/>
                  <a:t>. Distribution values a drawn from: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=100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1DC3545-2355-FC48-A584-028888DEE1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1746" y="1506022"/>
                <a:ext cx="7058527" cy="369332"/>
              </a:xfrm>
              <a:prstGeom prst="rect">
                <a:avLst/>
              </a:prstGeom>
              <a:blipFill>
                <a:blip r:embed="rId3"/>
                <a:stretch>
                  <a:fillRect l="-718" t="-6667" r="-18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6754CAE-BFBF-1249-9A1D-49082A73C22F}"/>
                  </a:ext>
                </a:extLst>
              </p:cNvPr>
              <p:cNvSpPr/>
              <p:nvPr/>
            </p:nvSpPr>
            <p:spPr>
              <a:xfrm>
                <a:off x="838200" y="4945737"/>
                <a:ext cx="6096000" cy="1323247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When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sz="24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𝐪</m:t>
                        </m:r>
                        <m:r>
                          <a:rPr lang="en-US" sz="2400" b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sz="2400" b="1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When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panose="02040503050406030204" pitchFamily="18" charset="0"/>
                          </a:rPr>
                          <m:t>q</m:t>
                        </m:r>
                        <m:r>
                          <a:rPr lang="en-US" sz="240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When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sz="2400" b="1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𝒒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𝑩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𝜶</m:t>
                        </m:r>
                      </m:e>
                    </m:d>
                    <m:r>
                      <a:rPr lang="en-US" sz="2400" b="1" i="1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sz="2400" b="1" dirty="0"/>
                  <a:t>.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6754CAE-BFBF-1249-9A1D-49082A73C2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945737"/>
                <a:ext cx="6096000" cy="1323247"/>
              </a:xfrm>
              <a:prstGeom prst="rect">
                <a:avLst/>
              </a:prstGeom>
              <a:blipFill>
                <a:blip r:embed="rId4"/>
                <a:stretch>
                  <a:fillRect l="-1455" t="-2857" b="-10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637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B3C48-E2B0-EF49-9A12-31AB9D0F8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Strawman update rule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54C497-3679-FD40-88BC-CD96D00AD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7A0-9836-0546-90C2-916B04F48200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E8F1B4-BAA8-D943-B1B8-DDA81AAADA2E}"/>
                  </a:ext>
                </a:extLst>
              </p:cNvPr>
              <p:cNvSpPr txBox="1"/>
              <p:nvPr/>
            </p:nvSpPr>
            <p:spPr>
              <a:xfrm>
                <a:off x="1078388" y="4906627"/>
                <a:ext cx="4556825" cy="988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BE8F1B4-BAA8-D943-B1B8-DDA81AAADA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388" y="4906627"/>
                <a:ext cx="4556825" cy="988540"/>
              </a:xfrm>
              <a:prstGeom prst="rect">
                <a:avLst/>
              </a:prstGeom>
              <a:blipFill>
                <a:blip r:embed="rId2"/>
                <a:stretch>
                  <a:fillRect t="-130380" b="-179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A02CEE-1E71-6D41-893F-6EE51EFD5D04}"/>
                  </a:ext>
                </a:extLst>
              </p:cNvPr>
              <p:cNvSpPr txBox="1"/>
              <p:nvPr/>
            </p:nvSpPr>
            <p:spPr>
              <a:xfrm>
                <a:off x="5152088" y="4902683"/>
                <a:ext cx="5851987" cy="10098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</m:d>
                                </m:e>
                              </m:d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5A02CEE-1E71-6D41-893F-6EE51EFD5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2088" y="4902683"/>
                <a:ext cx="5851987" cy="1009892"/>
              </a:xfrm>
              <a:prstGeom prst="rect">
                <a:avLst/>
              </a:prstGeom>
              <a:blipFill>
                <a:blip r:embed="rId3"/>
                <a:stretch>
                  <a:fillRect t="-123457" b="-175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Brace 13">
            <a:extLst>
              <a:ext uri="{FF2B5EF4-FFF2-40B4-BE49-F238E27FC236}">
                <a16:creationId xmlns:a16="http://schemas.microsoft.com/office/drawing/2014/main" id="{DB47E571-50AC-8E48-A9B3-75637F793778}"/>
              </a:ext>
            </a:extLst>
          </p:cNvPr>
          <p:cNvSpPr/>
          <p:nvPr/>
        </p:nvSpPr>
        <p:spPr>
          <a:xfrm rot="5400000">
            <a:off x="7132901" y="5337942"/>
            <a:ext cx="258451" cy="13127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C635A5-9F29-254D-92DD-58F73DBEC45C}"/>
              </a:ext>
            </a:extLst>
          </p:cNvPr>
          <p:cNvSpPr txBox="1"/>
          <p:nvPr/>
        </p:nvSpPr>
        <p:spPr>
          <a:xfrm>
            <a:off x="6822742" y="6123543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Surplus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11AB7EF3-9E93-474B-892D-32C05C885194}"/>
              </a:ext>
            </a:extLst>
          </p:cNvPr>
          <p:cNvSpPr/>
          <p:nvPr/>
        </p:nvSpPr>
        <p:spPr>
          <a:xfrm rot="5400000">
            <a:off x="3547254" y="5639632"/>
            <a:ext cx="279654" cy="8787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46F3FF-7C43-314B-9270-72D4316CF596}"/>
              </a:ext>
            </a:extLst>
          </p:cNvPr>
          <p:cNvSpPr txBox="1"/>
          <p:nvPr/>
        </p:nvSpPr>
        <p:spPr>
          <a:xfrm>
            <a:off x="3227628" y="6206544"/>
            <a:ext cx="918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Welfare</a:t>
            </a:r>
          </a:p>
        </p:txBody>
      </p:sp>
      <p:pic>
        <p:nvPicPr>
          <p:cNvPr id="18" name="Content Placeholder 5">
            <a:extLst>
              <a:ext uri="{FF2B5EF4-FFF2-40B4-BE49-F238E27FC236}">
                <a16:creationId xmlns:a16="http://schemas.microsoft.com/office/drawing/2014/main" id="{EB264AA9-3549-E64A-B972-225D7AB84B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537417"/>
            <a:ext cx="10541857" cy="301317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6A4B853-CFF5-124D-A535-C400FA4B1E07}"/>
                  </a:ext>
                </a:extLst>
              </p:cNvPr>
              <p:cNvSpPr/>
              <p:nvPr/>
            </p:nvSpPr>
            <p:spPr>
              <a:xfrm>
                <a:off x="2951746" y="1506022"/>
                <a:ext cx="7058527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Supply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100</m:t>
                    </m:r>
                  </m:oMath>
                </a14:m>
                <a:r>
                  <a:rPr lang="en-US" dirty="0"/>
                  <a:t>. Distribution values a drawn from: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=100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6A4B853-CFF5-124D-A535-C400FA4B1E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1746" y="1506022"/>
                <a:ext cx="7058527" cy="369332"/>
              </a:xfrm>
              <a:prstGeom prst="rect">
                <a:avLst/>
              </a:prstGeom>
              <a:blipFill>
                <a:blip r:embed="rId5"/>
                <a:stretch>
                  <a:fillRect l="-718" t="-6667" r="-18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43028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97F58-8367-914F-845E-DEEADC7DD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variance under heavy-tailed distributions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55E85E-58BC-F74E-9ACE-F996118AE1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78657"/>
            <a:ext cx="10515600" cy="30277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195EB5-C180-8245-9B55-155B1F67E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7A0-9836-0546-90C2-916B04F48200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B9717C8-416E-5145-B68E-0AFB845902FA}"/>
                  </a:ext>
                </a:extLst>
              </p:cNvPr>
              <p:cNvSpPr/>
              <p:nvPr/>
            </p:nvSpPr>
            <p:spPr>
              <a:xfrm>
                <a:off x="2951746" y="1506022"/>
                <a:ext cx="7058527" cy="4834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Supply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100</m:t>
                    </m:r>
                  </m:oMath>
                </a14:m>
                <a:r>
                  <a:rPr lang="en-US" dirty="0"/>
                  <a:t>. Distribution values a drawn from: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B9717C8-416E-5145-B68E-0AFB84590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1746" y="1506022"/>
                <a:ext cx="7058527" cy="483466"/>
              </a:xfrm>
              <a:prstGeom prst="rect">
                <a:avLst/>
              </a:prstGeom>
              <a:blipFill>
                <a:blip r:embed="rId3"/>
                <a:stretch>
                  <a:fillRect l="-718"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45CA09-1C8D-5740-AB48-94C77437B557}"/>
                  </a:ext>
                </a:extLst>
              </p:cNvPr>
              <p:cNvSpPr txBox="1"/>
              <p:nvPr/>
            </p:nvSpPr>
            <p:spPr>
              <a:xfrm>
                <a:off x="1078388" y="4906627"/>
                <a:ext cx="4556825" cy="9885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C45CA09-1C8D-5740-AB48-94C77437B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388" y="4906627"/>
                <a:ext cx="4556825" cy="988540"/>
              </a:xfrm>
              <a:prstGeom prst="rect">
                <a:avLst/>
              </a:prstGeom>
              <a:blipFill>
                <a:blip r:embed="rId4"/>
                <a:stretch>
                  <a:fillRect t="-130380" b="-179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A71C0B-8576-EA4B-B7AB-569651BA4A4E}"/>
                  </a:ext>
                </a:extLst>
              </p:cNvPr>
              <p:cNvSpPr txBox="1"/>
              <p:nvPr/>
            </p:nvSpPr>
            <p:spPr>
              <a:xfrm>
                <a:off x="5152088" y="4902683"/>
                <a:ext cx="5851987" cy="10098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</m:d>
                                </m:e>
                              </m:d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A71C0B-8576-EA4B-B7AB-569651BA4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2088" y="4902683"/>
                <a:ext cx="5851987" cy="1009892"/>
              </a:xfrm>
              <a:prstGeom prst="rect">
                <a:avLst/>
              </a:prstGeom>
              <a:blipFill>
                <a:blip r:embed="rId5"/>
                <a:stretch>
                  <a:fillRect t="-123457" b="-1753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Brace 9">
            <a:extLst>
              <a:ext uri="{FF2B5EF4-FFF2-40B4-BE49-F238E27FC236}">
                <a16:creationId xmlns:a16="http://schemas.microsoft.com/office/drawing/2014/main" id="{FC62A875-5E34-994C-8C9A-4B925646B12B}"/>
              </a:ext>
            </a:extLst>
          </p:cNvPr>
          <p:cNvSpPr/>
          <p:nvPr/>
        </p:nvSpPr>
        <p:spPr>
          <a:xfrm rot="5400000">
            <a:off x="7132901" y="5337942"/>
            <a:ext cx="258451" cy="13127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AEF50D-2FA8-334C-AACB-7CC7E923EF90}"/>
              </a:ext>
            </a:extLst>
          </p:cNvPr>
          <p:cNvSpPr txBox="1"/>
          <p:nvPr/>
        </p:nvSpPr>
        <p:spPr>
          <a:xfrm>
            <a:off x="6822742" y="6123543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Surplus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98C9B1E1-6AC1-094F-B3AA-265DBBEE20AD}"/>
              </a:ext>
            </a:extLst>
          </p:cNvPr>
          <p:cNvSpPr/>
          <p:nvPr/>
        </p:nvSpPr>
        <p:spPr>
          <a:xfrm rot="5400000">
            <a:off x="3547254" y="5639632"/>
            <a:ext cx="279654" cy="8787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A88EF2-673C-2A4C-B773-F8632791DC0E}"/>
              </a:ext>
            </a:extLst>
          </p:cNvPr>
          <p:cNvSpPr txBox="1"/>
          <p:nvPr/>
        </p:nvSpPr>
        <p:spPr>
          <a:xfrm>
            <a:off x="3227628" y="6206544"/>
            <a:ext cx="918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Welfare</a:t>
            </a:r>
          </a:p>
        </p:txBody>
      </p:sp>
    </p:spTree>
    <p:extLst>
      <p:ext uri="{BB962C8B-B14F-4D97-AF65-F5344CB8AC3E}">
        <p14:creationId xmlns:p14="http://schemas.microsoft.com/office/powerpoint/2010/main" val="4213147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A89CF-251C-A744-AC6C-EEE3C7423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4C3D2F-FF2B-F64D-9F3C-EB5C538A2A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Define the expected value (with respect to having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i.i.d</a:t>
                </a:r>
                <a:r>
                  <a:rPr lang="en-US" dirty="0"/>
                  <a:t>. bids drawn from distribution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en-US" dirty="0"/>
                  <a:t> and miner’s randomness):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An update rule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dirty="0"/>
                  <a:t> is </a:t>
                </a: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asymptotically stable</a:t>
                </a:r>
                <a:r>
                  <a:rPr lang="en-US" dirty="0"/>
                  <a:t> with respect to distribution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if the following fixed-point iteration converges for any positive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4C3D2F-FF2B-F64D-9F3C-EB5C538A2A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 r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B847F-ED3A-5544-9937-774555AFD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7A0-9836-0546-90C2-916B04F48200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563489-0969-F54A-9581-C27154981AB3}"/>
                  </a:ext>
                </a:extLst>
              </p:cNvPr>
              <p:cNvSpPr txBox="1"/>
              <p:nvPr/>
            </p:nvSpPr>
            <p:spPr>
              <a:xfrm>
                <a:off x="4535903" y="2944059"/>
                <a:ext cx="322133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B563489-0969-F54A-9581-C27154981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903" y="2944059"/>
                <a:ext cx="3221331" cy="461665"/>
              </a:xfrm>
              <a:prstGeom prst="rect">
                <a:avLst/>
              </a:prstGeom>
              <a:blipFill>
                <a:blip r:embed="rId3"/>
                <a:stretch>
                  <a:fillRect l="-392" t="-7895" r="-1961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46CB7F-7108-1447-8EB6-2AEFD92F2ECD}"/>
                  </a:ext>
                </a:extLst>
              </p:cNvPr>
              <p:cNvSpPr txBox="1"/>
              <p:nvPr/>
            </p:nvSpPr>
            <p:spPr>
              <a:xfrm>
                <a:off x="4535903" y="4917147"/>
                <a:ext cx="3961597" cy="5091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, …</m:t>
                      </m:r>
                      <m:r>
                        <a:rPr lang="en-US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746CB7F-7108-1447-8EB6-2AEFD92F2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903" y="4917147"/>
                <a:ext cx="3961597" cy="509178"/>
              </a:xfrm>
              <a:prstGeom prst="rect">
                <a:avLst/>
              </a:prstGeom>
              <a:blipFill>
                <a:blip r:embed="rId4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8E819697-67D0-C546-85F0-54F70B5A2AF2}"/>
              </a:ext>
            </a:extLst>
          </p:cNvPr>
          <p:cNvSpPr txBox="1"/>
          <p:nvPr/>
        </p:nvSpPr>
        <p:spPr>
          <a:xfrm>
            <a:off x="7326346" y="5447488"/>
            <a:ext cx="180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Equilibrium price</a:t>
            </a:r>
          </a:p>
        </p:txBody>
      </p:sp>
    </p:spTree>
    <p:extLst>
      <p:ext uri="{BB962C8B-B14F-4D97-AF65-F5344CB8AC3E}">
        <p14:creationId xmlns:p14="http://schemas.microsoft.com/office/powerpoint/2010/main" val="2155049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2EE84-9A1D-FA40-8BCD-D059151BB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Stability of allocation-based update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C8FDB5-2956-C84F-897B-AB17B2B2DFE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700084" cy="4351338"/>
              </a:xfrm>
            </p:spPr>
            <p:txBody>
              <a:bodyPr/>
              <a:lstStyle/>
              <a:p>
                <a:r>
                  <a:rPr lang="en-US" dirty="0"/>
                  <a:t>[</a:t>
                </a:r>
                <a:r>
                  <a:rPr lang="en-US" b="1" dirty="0">
                    <a:solidFill>
                      <a:srgbClr val="C00000"/>
                    </a:solidFill>
                  </a:rPr>
                  <a:t>Theorem</a:t>
                </a:r>
                <a:r>
                  <a:rPr lang="en-US" dirty="0"/>
                  <a:t>] Assume distribution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. If the revenue curve is </a:t>
                </a: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L-Lipschitz</a:t>
                </a:r>
                <a:r>
                  <a:rPr lang="en-US" dirty="0"/>
                  <a:t> and </a:t>
                </a: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strictly concave</a:t>
                </a:r>
                <a:r>
                  <a:rPr lang="en-US" b="1" dirty="0"/>
                  <a:t> </a:t>
                </a:r>
                <a:r>
                  <a:rPr lang="en-US" dirty="0"/>
                  <a:t>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[0,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then the </a:t>
                </a: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allocation-based update rule </a:t>
                </a:r>
                <a:r>
                  <a:rPr lang="en-US" dirty="0"/>
                  <a:t>is asymptotically stable with respect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whenever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&lt;1/(2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dirty="0"/>
                  <a:t>. If the </a:t>
                </a:r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equilibrium price</a:t>
                </a:r>
                <a:r>
                  <a:rPr lang="en-US" dirty="0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𝑊𝑒𝑙𝑓𝑎𝑟𝑒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𝑂𝑃𝑇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/4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C8FDB5-2956-C84F-897B-AB17B2B2DFE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700084" cy="4351338"/>
              </a:xfrm>
              <a:blipFill>
                <a:blip r:embed="rId2"/>
                <a:stretch>
                  <a:fillRect l="-1068" t="-2326" r="-17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644FB1-5D7C-0145-855F-E4582A07C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7A0-9836-0546-90C2-916B04F48200}" type="slidenum">
              <a:rPr lang="en-US" smtClean="0"/>
              <a:t>29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A48CEE-6452-6F4D-87B3-38D993F68CFB}"/>
                  </a:ext>
                </a:extLst>
              </p:cNvPr>
              <p:cNvSpPr txBox="1"/>
              <p:nvPr/>
            </p:nvSpPr>
            <p:spPr>
              <a:xfrm>
                <a:off x="2342145" y="3774457"/>
                <a:ext cx="7988971" cy="786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𝐸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4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5A48CEE-6452-6F4D-87B3-38D993F68C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145" y="3774457"/>
                <a:ext cx="7988971" cy="786241"/>
              </a:xfrm>
              <a:prstGeom prst="rect">
                <a:avLst/>
              </a:prstGeom>
              <a:blipFill>
                <a:blip r:embed="rId3"/>
                <a:stretch>
                  <a:fillRect b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e 5">
            <a:extLst>
              <a:ext uri="{FF2B5EF4-FFF2-40B4-BE49-F238E27FC236}">
                <a16:creationId xmlns:a16="http://schemas.microsoft.com/office/drawing/2014/main" id="{EFAF1AAD-F6DE-1C41-8BB0-121D0D5E4800}"/>
              </a:ext>
            </a:extLst>
          </p:cNvPr>
          <p:cNvSpPr/>
          <p:nvPr/>
        </p:nvSpPr>
        <p:spPr>
          <a:xfrm rot="5400000">
            <a:off x="6393322" y="4139049"/>
            <a:ext cx="179387" cy="102268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360E13-DCC5-474A-8C4F-2E2EFB6BDD3C}"/>
              </a:ext>
            </a:extLst>
          </p:cNvPr>
          <p:cNvSpPr txBox="1"/>
          <p:nvPr/>
        </p:nvSpPr>
        <p:spPr>
          <a:xfrm>
            <a:off x="5007938" y="4755770"/>
            <a:ext cx="3795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Expected revenue with posted-price 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5DB4BFE-2A7C-364D-8A35-E632D3062B4B}"/>
                  </a:ext>
                </a:extLst>
              </p:cNvPr>
              <p:cNvSpPr/>
              <p:nvPr/>
            </p:nvSpPr>
            <p:spPr>
              <a:xfrm>
                <a:off x="3460534" y="5371768"/>
                <a:ext cx="3942490" cy="511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𝑊𝑒𝑙𝑓𝑎𝑟𝑒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[</m:t>
                    </m:r>
                    <m:nary>
                      <m:naryPr>
                        <m:chr m:val="∑"/>
                        <m:supHide m:val="on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m:rPr>
                            <m:brk m:alnAt="7"/>
                          </m:r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sz="2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5DB4BFE-2A7C-364D-8A35-E632D3062B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534" y="5371768"/>
                <a:ext cx="3942490" cy="511294"/>
              </a:xfrm>
              <a:prstGeom prst="rect">
                <a:avLst/>
              </a:prstGeom>
              <a:blipFill>
                <a:blip r:embed="rId4"/>
                <a:stretch>
                  <a:fillRect l="-1286" t="-109524" r="-1608" b="-15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37610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998FE-5449-E84C-8733-B19690ED6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blockchains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ADA7E-CBE7-E24F-A88E-CB52983725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Public and permissionless.</a:t>
            </a:r>
          </a:p>
          <a:p>
            <a:pPr lvl="1"/>
            <a:r>
              <a:rPr lang="en-US" dirty="0"/>
              <a:t>Anyone can join, read, write.</a:t>
            </a:r>
          </a:p>
          <a:p>
            <a:pPr lvl="1"/>
            <a:r>
              <a:rPr lang="en-US" dirty="0"/>
              <a:t>Low scalability.</a:t>
            </a:r>
          </a:p>
          <a:p>
            <a:pPr lvl="1"/>
            <a:r>
              <a:rPr lang="en-US" dirty="0"/>
              <a:t>Example: Bitcoin, Ethereum, …</a:t>
            </a:r>
          </a:p>
          <a:p>
            <a:r>
              <a:rPr lang="en-US" dirty="0"/>
              <a:t>Public and permissioned.</a:t>
            </a:r>
          </a:p>
          <a:p>
            <a:pPr lvl="1"/>
            <a:r>
              <a:rPr lang="en-US" dirty="0"/>
              <a:t>Anyone can join and read but need authorization to write.</a:t>
            </a:r>
          </a:p>
          <a:p>
            <a:pPr lvl="1"/>
            <a:r>
              <a:rPr lang="en-US" dirty="0"/>
              <a:t>Medium scalability.</a:t>
            </a:r>
          </a:p>
          <a:p>
            <a:pPr lvl="1"/>
            <a:r>
              <a:rPr lang="en-US" dirty="0"/>
              <a:t>Example: Ripple.</a:t>
            </a:r>
          </a:p>
          <a:p>
            <a:r>
              <a:rPr lang="en-US" dirty="0"/>
              <a:t>Private.</a:t>
            </a:r>
          </a:p>
          <a:p>
            <a:pPr lvl="1"/>
            <a:r>
              <a:rPr lang="en-US" dirty="0"/>
              <a:t>Need permission to join, read and write.</a:t>
            </a:r>
          </a:p>
          <a:p>
            <a:pPr lvl="1"/>
            <a:r>
              <a:rPr lang="en-US" dirty="0"/>
              <a:t>High scalability.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38B000-0A61-D446-A125-374246521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7A0-9836-0546-90C2-916B04F482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6922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0B72A-090B-134D-9DD5-CBD5890FF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Transaction fees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9FDD7F-00BB-A64A-88FA-E0468D12D2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Open direction: other notions of stability?</a:t>
                </a:r>
              </a:p>
              <a:p>
                <a:pPr lvl="1"/>
                <a:r>
                  <a:rPr lang="en-US" dirty="0"/>
                  <a:t>Study equilibrium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→∞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Open direction: design incentive compatible transaction auctions.</a:t>
                </a:r>
              </a:p>
              <a:p>
                <a:pPr lvl="1"/>
                <a:r>
                  <a:rPr lang="en-US" dirty="0"/>
                  <a:t>Challenge: adoption and side payments.</a:t>
                </a:r>
              </a:p>
              <a:p>
                <a:pPr lvl="1"/>
                <a:r>
                  <a:rPr lang="en-US" dirty="0"/>
                  <a:t>E.g., we could divide the revenue of block B among B and the next 100 blocks.</a:t>
                </a:r>
              </a:p>
              <a:p>
                <a:pPr lvl="1"/>
                <a:r>
                  <a:rPr lang="en-US" b="1" dirty="0"/>
                  <a:t>BUT</a:t>
                </a:r>
                <a:r>
                  <a:rPr lang="en-US" dirty="0"/>
                  <a:t> miner of block B could request side payments.</a:t>
                </a:r>
              </a:p>
              <a:p>
                <a:pPr lvl="1"/>
                <a:r>
                  <a:rPr lang="en-US" dirty="0"/>
                  <a:t>E.g., not pay transaction fees to miners (except for a reserve price).</a:t>
                </a:r>
              </a:p>
              <a:p>
                <a:pPr lvl="1"/>
                <a:r>
                  <a:rPr lang="en-US" b="1" dirty="0"/>
                  <a:t>BUT</a:t>
                </a:r>
                <a:r>
                  <a:rPr lang="en-US" dirty="0"/>
                  <a:t> how do we incentivize miners to participate?</a:t>
                </a:r>
              </a:p>
              <a:p>
                <a:r>
                  <a:rPr lang="en-US" dirty="0"/>
                  <a:t>[</a:t>
                </a:r>
                <a:r>
                  <a:rPr lang="en-US" dirty="0" err="1">
                    <a:solidFill>
                      <a:schemeClr val="accent2">
                        <a:lumMod val="75000"/>
                      </a:schemeClr>
                    </a:solidFill>
                  </a:rPr>
                  <a:t>Babaioff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, </a:t>
                </a:r>
                <a:r>
                  <a:rPr lang="en-US" dirty="0" err="1">
                    <a:solidFill>
                      <a:schemeClr val="accent2">
                        <a:lumMod val="75000"/>
                      </a:schemeClr>
                    </a:solidFill>
                  </a:rPr>
                  <a:t>Dobzinski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, </a:t>
                </a:r>
                <a:r>
                  <a:rPr lang="en-US" dirty="0" err="1">
                    <a:solidFill>
                      <a:schemeClr val="accent2">
                        <a:lumMod val="75000"/>
                      </a:schemeClr>
                    </a:solidFill>
                  </a:rPr>
                  <a:t>Orzen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, Zohar 12</a:t>
                </a:r>
                <a:r>
                  <a:rPr lang="en-US" dirty="0"/>
                  <a:t>] How to propagate transactions in P2P?</a:t>
                </a:r>
              </a:p>
              <a:p>
                <a:pPr lvl="1"/>
                <a:r>
                  <a:rPr lang="en-US" dirty="0"/>
                  <a:t>Challenge: If I don’t broadcast transactions, I face less competition.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9FDD7F-00BB-A64A-88FA-E0468D12D2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3198" r="-4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F3133-D034-AD41-8787-47F47D119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7A0-9836-0546-90C2-916B04F4820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7710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80B00-ED0E-2948-A47E-0A199306E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3B563-8D8D-2441-8A59-DBC526C1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Mining games.</a:t>
            </a:r>
          </a:p>
          <a:p>
            <a:r>
              <a:rPr lang="en-US" dirty="0"/>
              <a:t>Transaction fees.</a:t>
            </a:r>
          </a:p>
          <a:p>
            <a:r>
              <a:rPr lang="en-US" b="1" dirty="0"/>
              <a:t>Mining pools.</a:t>
            </a:r>
          </a:p>
          <a:p>
            <a:r>
              <a:rPr lang="en-US" dirty="0"/>
              <a:t>Difficult Adjustment.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C59F9-DF2C-D742-8533-946CF5726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7A0-9836-0546-90C2-916B04F4820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0235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C254A-45E1-C04E-8FC4-609BCAFDA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Mining Pools</a:t>
            </a:r>
            <a:endParaRPr lang="en-US" dirty="0"/>
          </a:p>
        </p:txBody>
      </p:sp>
      <p:pic>
        <p:nvPicPr>
          <p:cNvPr id="6" name="Content Placeholder 5" descr="Chart, pie chart&#10;&#10;Description automatically generated">
            <a:extLst>
              <a:ext uri="{FF2B5EF4-FFF2-40B4-BE49-F238E27FC236}">
                <a16:creationId xmlns:a16="http://schemas.microsoft.com/office/drawing/2014/main" id="{F9AF4295-9C9B-C849-B947-7514B65846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46194" y="1368425"/>
            <a:ext cx="4245805" cy="39918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58CEA-42E2-2C4B-9620-0997CFFE1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7A0-9836-0546-90C2-916B04F48200}" type="slidenum">
              <a:rPr lang="en-US" smtClean="0"/>
              <a:t>32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DE3171-5A3B-5340-88E6-E6ED6A637892}"/>
              </a:ext>
            </a:extLst>
          </p:cNvPr>
          <p:cNvSpPr txBox="1"/>
          <p:nvPr/>
        </p:nvSpPr>
        <p:spPr>
          <a:xfrm>
            <a:off x="8783538" y="5360276"/>
            <a:ext cx="239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Source: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blockchain.com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BC0533-7342-9E4D-8504-21511681D404}"/>
                  </a:ext>
                </a:extLst>
              </p:cNvPr>
              <p:cNvSpPr txBox="1"/>
              <p:nvPr/>
            </p:nvSpPr>
            <p:spPr>
              <a:xfrm>
                <a:off x="838199" y="1797784"/>
                <a:ext cx="7945339" cy="49713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Tahoma" pitchFamily="34" charset="0"/>
                    <a:sym typeface="Wingdings" panose="05000000000000000000" pitchFamily="2" charset="2"/>
                  </a:rPr>
                  <a:t>A single blocks is created every 10 minutes by the entire network.</a:t>
                </a:r>
              </a:p>
              <a:p>
                <a:pPr marL="342900" lvl="1" indent="-285750">
                  <a:buFont typeface="Arial" panose="020B0604020202020204" pitchFamily="34" charset="0"/>
                  <a:buChar char="•"/>
                </a:pPr>
                <a:r>
                  <a:rPr lang="en-US" sz="2000" b="1" dirty="0">
                    <a:ea typeface="Tahoma" pitchFamily="34" charset="0"/>
                    <a:sym typeface="Wingdings" panose="05000000000000000000" pitchFamily="2" charset="2"/>
                  </a:rPr>
                  <a:t>High</a:t>
                </a:r>
                <a:r>
                  <a:rPr lang="en-US" sz="2000" dirty="0">
                    <a:ea typeface="Tahoma" pitchFamily="34" charset="0"/>
                    <a:sym typeface="Wingdings" panose="05000000000000000000" pitchFamily="2" charset="2"/>
                  </a:rPr>
                  <a:t> variance in block reward.</a:t>
                </a:r>
              </a:p>
              <a:p>
                <a:pPr marL="342900" lvl="1" indent="-285750">
                  <a:buFont typeface="Arial" panose="020B0604020202020204" pitchFamily="34" charset="0"/>
                  <a:buChar char="•"/>
                </a:pPr>
                <a:endParaRPr lang="en-US" sz="2000" dirty="0">
                  <a:ea typeface="Tahoma" pitchFamily="34" charset="0"/>
                  <a:sym typeface="Wingdings" panose="05000000000000000000" pitchFamily="2" charset="2"/>
                </a:endParaRPr>
              </a:p>
              <a:p>
                <a:pPr marL="342900" lvl="1" indent="-285750">
                  <a:buFont typeface="Arial" panose="020B0604020202020204" pitchFamily="34" charset="0"/>
                  <a:buChar char="•"/>
                </a:pPr>
                <a:r>
                  <a:rPr lang="en-US" sz="2000" dirty="0">
                    <a:ea typeface="Tahoma" pitchFamily="34" charset="0"/>
                    <a:sym typeface="Wingdings" panose="05000000000000000000" pitchFamily="2" charset="2"/>
                  </a:rPr>
                  <a:t>Alternative is to join mining pools.</a:t>
                </a:r>
              </a:p>
              <a:p>
                <a:pPr marL="800100" lvl="2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Tahoma" pitchFamily="34" charset="0"/>
                    <a:sym typeface="Wingdings" panose="05000000000000000000" pitchFamily="2" charset="2"/>
                  </a:rPr>
                  <a:t>A manager coordinates the mining and splits reward proportionally to contribution.</a:t>
                </a:r>
              </a:p>
              <a:p>
                <a:pPr marL="800100" lvl="2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Tahoma" pitchFamily="34" charset="0"/>
                    <a:sym typeface="Wingdings" panose="05000000000000000000" pitchFamily="2" charset="2"/>
                  </a:rPr>
                  <a:t>Expected reward is the same but lower variance.</a:t>
                </a:r>
              </a:p>
              <a:p>
                <a:pPr marL="800100" lvl="2" indent="-285750">
                  <a:buFont typeface="Arial" panose="020B0604020202020204" pitchFamily="34" charset="0"/>
                  <a:buChar char="•"/>
                </a:pPr>
                <a:endParaRPr lang="en-US" dirty="0">
                  <a:ea typeface="Tahoma" pitchFamily="34" charset="0"/>
                  <a:sym typeface="Wingdings" panose="05000000000000000000" pitchFamily="2" charset="2"/>
                </a:endParaRPr>
              </a:p>
              <a:p>
                <a:pPr marL="342900" lvl="1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Tahoma" pitchFamily="34" charset="0"/>
                    <a:sym typeface="Wingdings" panose="05000000000000000000" pitchFamily="2" charset="2"/>
                  </a:rPr>
                  <a:t>How pools work:</a:t>
                </a:r>
              </a:p>
              <a:p>
                <a:pPr marL="800100" lvl="2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Tahoma" pitchFamily="34" charset="0"/>
                    <a:sym typeface="Wingdings" panose="05000000000000000000" pitchFamily="2" charset="2"/>
                  </a:rPr>
                  <a:t>Manager gives their ID,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Tahoma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Tahoma" pitchFamily="34" charset="0"/>
                            <a:sym typeface="Wingdings" panose="05000000000000000000" pitchFamily="2" charset="2"/>
                          </a:rPr>
                          <m:t>𝑀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Tahoma" pitchFamily="34" charset="0"/>
                            <a:sym typeface="Wingdings" panose="05000000000000000000" pitchFamily="2" charset="2"/>
                          </a:rPr>
                          <m:t>𝑃𝑘𝑒𝑦</m:t>
                        </m:r>
                      </m:sub>
                    </m:sSub>
                  </m:oMath>
                </a14:m>
                <a:r>
                  <a:rPr lang="en-US" dirty="0">
                    <a:ea typeface="Tahoma" pitchFamily="34" charset="0"/>
                    <a:sym typeface="Wingdings" panose="05000000000000000000" pitchFamily="2" charset="2"/>
                  </a:rPr>
                  <a:t> to participants. </a:t>
                </a:r>
              </a:p>
              <a:p>
                <a:pPr marL="800100" lvl="2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Tahoma" pitchFamily="34" charset="0"/>
                    <a:sym typeface="Wingdings" panose="05000000000000000000" pitchFamily="2" charset="2"/>
                  </a:rPr>
                  <a:t>Participant search for a </a:t>
                </a:r>
                <a:r>
                  <a:rPr lang="en-US" dirty="0" err="1">
                    <a:ea typeface="Tahoma" pitchFamily="34" charset="0"/>
                    <a:sym typeface="Wingdings" panose="05000000000000000000" pitchFamily="2" charset="2"/>
                  </a:rPr>
                  <a:t>PoW</a:t>
                </a:r>
                <a:r>
                  <a:rPr lang="en-US" dirty="0">
                    <a:ea typeface="Tahoma" pitchFamily="34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Tahoma" pitchFamily="34" charset="0"/>
                        <a:sym typeface="Wingdings" panose="05000000000000000000" pitchFamily="2" charset="2"/>
                      </a:rPr>
                      <m:t>𝐻</m:t>
                    </m:r>
                    <m:r>
                      <a:rPr lang="en-US" i="1" dirty="0">
                        <a:latin typeface="Cambria Math" panose="02040503050406030204" pitchFamily="18" charset="0"/>
                        <a:ea typeface="Tahoma" pitchFamily="34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  <a:ea typeface="Tahoma" pitchFamily="34" charset="0"/>
                        <a:sym typeface="Wingdings" panose="05000000000000000000" pitchFamily="2" charset="2"/>
                      </a:rPr>
                      <m:t>𝑏𝑙𝑜𝑐𝑘</m:t>
                    </m:r>
                    <m:r>
                      <a:rPr lang="en-US" i="1" dirty="0">
                        <a:latin typeface="Cambria Math" panose="02040503050406030204" pitchFamily="18" charset="0"/>
                        <a:ea typeface="Tahoma" pitchFamily="34" charset="0"/>
                        <a:sym typeface="Wingdings" panose="05000000000000000000" pitchFamily="2" charset="2"/>
                      </a:rPr>
                      <m:t>) &lt; 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Tahoma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Tahoma" pitchFamily="34" charset="0"/>
                            <a:sym typeface="Wingdings" panose="05000000000000000000" pitchFamily="2" charset="2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Tahoma" pitchFamily="34" charset="0"/>
                            <a:sym typeface="Wingdings" panose="05000000000000000000" pitchFamily="2" charset="2"/>
                          </a:rPr>
                          <m:t>64</m:t>
                        </m:r>
                      </m:sup>
                    </m:sSup>
                  </m:oMath>
                </a14:m>
                <a:r>
                  <a:rPr lang="en-US" dirty="0">
                    <a:ea typeface="Tahoma" pitchFamily="34" charset="0"/>
                    <a:sym typeface="Wingdings" panose="05000000000000000000" pitchFamily="2" charset="2"/>
                  </a:rPr>
                  <a:t>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Tahoma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Tahoma" pitchFamily="34" charset="0"/>
                            <a:sym typeface="Wingdings" panose="05000000000000000000" pitchFamily="2" charset="2"/>
                          </a:rPr>
                          <m:t>𝑀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Tahoma" pitchFamily="34" charset="0"/>
                            <a:sym typeface="Wingdings" panose="05000000000000000000" pitchFamily="2" charset="2"/>
                          </a:rPr>
                          <m:t>𝑃𝑘𝑒𝑦</m:t>
                        </m:r>
                      </m:sub>
                    </m:sSub>
                  </m:oMath>
                </a14:m>
                <a:r>
                  <a:rPr lang="en-US" dirty="0">
                    <a:ea typeface="Tahoma" pitchFamily="34" charset="0"/>
                    <a:sym typeface="Wingdings" panose="05000000000000000000" pitchFamily="2" charset="2"/>
                  </a:rPr>
                  <a:t>.</a:t>
                </a:r>
              </a:p>
              <a:p>
                <a:pPr marL="800100" lvl="2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Tahoma" pitchFamily="34" charset="0"/>
                    <a:sym typeface="Wingdings" panose="05000000000000000000" pitchFamily="2" charset="2"/>
                  </a:rPr>
                  <a:t>Send partial </a:t>
                </a:r>
                <a:r>
                  <a:rPr lang="en-US" dirty="0" err="1">
                    <a:ea typeface="Tahoma" pitchFamily="34" charset="0"/>
                    <a:sym typeface="Wingdings" panose="05000000000000000000" pitchFamily="2" charset="2"/>
                  </a:rPr>
                  <a:t>PoW</a:t>
                </a:r>
                <a:r>
                  <a:rPr lang="en-US" dirty="0">
                    <a:ea typeface="Tahoma" pitchFamily="34" charset="0"/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Tahoma" pitchFamily="34" charset="0"/>
                        <a:sym typeface="Wingdings" panose="05000000000000000000" pitchFamily="2" charset="2"/>
                      </a:rPr>
                      <m:t>𝐻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Tahoma" pitchFamily="34" charset="0"/>
                        <a:sym typeface="Wingdings" panose="05000000000000000000" pitchFamily="2" charset="2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Tahoma" pitchFamily="34" charset="0"/>
                        <a:sym typeface="Wingdings" panose="05000000000000000000" pitchFamily="2" charset="2"/>
                      </a:rPr>
                      <m:t>𝑏𝑙𝑜𝑐𝑘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Tahoma" pitchFamily="34" charset="0"/>
                        <a:sym typeface="Wingdings" panose="05000000000000000000" pitchFamily="2" charset="2"/>
                      </a:rPr>
                      <m:t>) &lt; 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Tahoma" pitchFamily="34" charset="0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Tahoma" pitchFamily="34" charset="0"/>
                            <a:sym typeface="Wingdings" panose="05000000000000000000" pitchFamily="2" charset="2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Tahoma" pitchFamily="34" charset="0"/>
                            <a:sym typeface="Wingdings" panose="05000000000000000000" pitchFamily="2" charset="2"/>
                          </a:rPr>
                          <m:t>50</m:t>
                        </m:r>
                      </m:sup>
                    </m:sSup>
                  </m:oMath>
                </a14:m>
                <a:r>
                  <a:rPr lang="en-US" dirty="0">
                    <a:ea typeface="Tahoma" pitchFamily="34" charset="0"/>
                    <a:sym typeface="Wingdings" panose="05000000000000000000" pitchFamily="2" charset="2"/>
                  </a:rPr>
                  <a:t>.</a:t>
                </a:r>
              </a:p>
              <a:p>
                <a:pPr marL="800100" lvl="2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Tahoma" pitchFamily="34" charset="0"/>
                    <a:sym typeface="Wingdings" panose="05000000000000000000" pitchFamily="2" charset="2"/>
                  </a:rPr>
                  <a:t>Manager keeps record of all partial </a:t>
                </a:r>
                <a:r>
                  <a:rPr lang="en-US" dirty="0" err="1">
                    <a:ea typeface="Tahoma" pitchFamily="34" charset="0"/>
                    <a:sym typeface="Wingdings" panose="05000000000000000000" pitchFamily="2" charset="2"/>
                  </a:rPr>
                  <a:t>PoW</a:t>
                </a:r>
                <a:r>
                  <a:rPr lang="en-US" dirty="0">
                    <a:ea typeface="Tahoma" pitchFamily="34" charset="0"/>
                    <a:sym typeface="Wingdings" panose="05000000000000000000" pitchFamily="2" charset="2"/>
                  </a:rPr>
                  <a:t>.</a:t>
                </a:r>
              </a:p>
              <a:p>
                <a:pPr marL="800100" lvl="2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Tahoma" pitchFamily="34" charset="0"/>
                    <a:sym typeface="Wingdings" panose="05000000000000000000" pitchFamily="2" charset="2"/>
                  </a:rPr>
                  <a:t>Whenever the pool creates a </a:t>
                </a:r>
                <a:r>
                  <a:rPr lang="en-US" dirty="0" err="1">
                    <a:ea typeface="Tahoma" pitchFamily="34" charset="0"/>
                    <a:sym typeface="Wingdings" panose="05000000000000000000" pitchFamily="2" charset="2"/>
                  </a:rPr>
                  <a:t>PoW</a:t>
                </a:r>
                <a:r>
                  <a:rPr lang="en-US" dirty="0">
                    <a:ea typeface="Tahoma" pitchFamily="34" charset="0"/>
                    <a:sym typeface="Wingdings" panose="05000000000000000000" pitchFamily="2" charset="2"/>
                  </a:rPr>
                  <a:t>, all participants share the reward:</a:t>
                </a:r>
              </a:p>
              <a:p>
                <a:pPr marL="1257300" lvl="3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Tahoma" pitchFamily="34" charset="0"/>
                    <a:sym typeface="Wingdings" panose="05000000000000000000" pitchFamily="2" charset="2"/>
                  </a:rPr>
                  <a:t>Miner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Tahoma" pitchFamily="34" charset="0"/>
                        <a:sym typeface="Wingdings" panose="05000000000000000000" pitchFamily="2" charset="2"/>
                      </a:rPr>
                      <m:t>𝑘</m:t>
                    </m:r>
                  </m:oMath>
                </a14:m>
                <a:r>
                  <a:rPr lang="en-US" dirty="0">
                    <a:ea typeface="Tahoma" pitchFamily="34" charset="0"/>
                    <a:sym typeface="Wingdings" panose="05000000000000000000" pitchFamily="2" charset="2"/>
                  </a:rPr>
                  <a:t> receives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Tahoma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  <a:ea typeface="Tahoma" pitchFamily="34" charset="0"/>
                            <a:sym typeface="Wingdings" panose="05000000000000000000" pitchFamily="2" charset="2"/>
                          </a:rPr>
                          <m:t>𝐹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  <a:ea typeface="Tahoma" pitchFamily="34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  <a:ea typeface="Tahoma" pitchFamily="34" charset="0"/>
                        <a:sym typeface="Wingdings" panose="05000000000000000000" pitchFamily="2" charset="2"/>
                      </a:rPr>
                      <m:t>(#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Tahoma" pitchFamily="34" charset="0"/>
                        <a:sym typeface="Wingdings" panose="05000000000000000000" pitchFamily="2" charset="2"/>
                      </a:rPr>
                      <m:t>𝑝𝑎𝑟𝑡𝑖𝑎𝑙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Tahoma" pitchFamily="34" charset="0"/>
                        <a:sym typeface="Wingdings" panose="05000000000000000000" pitchFamily="2" charset="2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Tahoma" pitchFamily="34" charset="0"/>
                        <a:sym typeface="Wingdings" panose="05000000000000000000" pitchFamily="2" charset="2"/>
                      </a:rPr>
                      <m:t>𝑃𝑜𝑊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Tahoma" pitchFamily="34" charset="0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en-US" dirty="0">
                    <a:ea typeface="Tahoma" pitchFamily="34" charset="0"/>
                    <a:sym typeface="Wingdings" panose="05000000000000000000" pitchFamily="2" charset="2"/>
                  </a:rPr>
                  <a:t>.</a:t>
                </a:r>
              </a:p>
              <a:p>
                <a:pPr marL="1257300" lvl="3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ea typeface="Tahoma" pitchFamily="34" charset="0"/>
                    <a:sym typeface="Wingdings" panose="05000000000000000000" pitchFamily="2" charset="2"/>
                  </a:rPr>
                  <a:t>How to pick a good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Tahoma" pitchFamily="34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Tahoma" pitchFamily="34" charset="0"/>
                            <a:sym typeface="Wingdings" panose="05000000000000000000" pitchFamily="2" charset="2"/>
                          </a:rPr>
                          <m:t>𝐹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Tahoma" pitchFamily="34" charset="0"/>
                            <a:sym typeface="Wingdings" panose="05000000000000000000" pitchFamily="2" charset="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>
                    <a:ea typeface="Tahoma" pitchFamily="34" charset="0"/>
                    <a:sym typeface="Wingdings" panose="05000000000000000000" pitchFamily="2" charset="2"/>
                  </a:rPr>
                  <a:t> [</a:t>
                </a:r>
                <a:r>
                  <a:rPr lang="en-US" dirty="0" err="1">
                    <a:solidFill>
                      <a:schemeClr val="accent2">
                        <a:lumMod val="75000"/>
                      </a:schemeClr>
                    </a:solidFill>
                    <a:ea typeface="Tahoma" pitchFamily="34" charset="0"/>
                    <a:sym typeface="Wingdings" panose="05000000000000000000" pitchFamily="2" charset="2"/>
                  </a:rPr>
                  <a:t>Schrijvers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ea typeface="Tahoma" pitchFamily="34" charset="0"/>
                    <a:sym typeface="Wingdings" panose="05000000000000000000" pitchFamily="2" charset="2"/>
                  </a:rPr>
                  <a:t>, </a:t>
                </a:r>
                <a:r>
                  <a:rPr lang="en-US" dirty="0" err="1">
                    <a:solidFill>
                      <a:schemeClr val="accent2">
                        <a:lumMod val="75000"/>
                      </a:schemeClr>
                    </a:solidFill>
                    <a:ea typeface="Tahoma" pitchFamily="34" charset="0"/>
                    <a:sym typeface="Wingdings" panose="05000000000000000000" pitchFamily="2" charset="2"/>
                  </a:rPr>
                  <a:t>Booneau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ea typeface="Tahoma" pitchFamily="34" charset="0"/>
                    <a:sym typeface="Wingdings" panose="05000000000000000000" pitchFamily="2" charset="2"/>
                  </a:rPr>
                  <a:t>, </a:t>
                </a:r>
                <a:r>
                  <a:rPr lang="en-US" dirty="0" err="1">
                    <a:solidFill>
                      <a:schemeClr val="accent2">
                        <a:lumMod val="75000"/>
                      </a:schemeClr>
                    </a:solidFill>
                    <a:ea typeface="Tahoma" pitchFamily="34" charset="0"/>
                    <a:sym typeface="Wingdings" panose="05000000000000000000" pitchFamily="2" charset="2"/>
                  </a:rPr>
                  <a:t>Boneh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ea typeface="Tahoma" pitchFamily="34" charset="0"/>
                    <a:sym typeface="Wingdings" panose="05000000000000000000" pitchFamily="2" charset="2"/>
                  </a:rPr>
                  <a:t>, </a:t>
                </a:r>
                <a:r>
                  <a:rPr lang="en-US" dirty="0" err="1">
                    <a:solidFill>
                      <a:schemeClr val="accent2">
                        <a:lumMod val="75000"/>
                      </a:schemeClr>
                    </a:solidFill>
                    <a:ea typeface="Tahoma" pitchFamily="34" charset="0"/>
                    <a:sym typeface="Wingdings" panose="05000000000000000000" pitchFamily="2" charset="2"/>
                  </a:rPr>
                  <a:t>Roughgarden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  <a:ea typeface="Tahoma" pitchFamily="34" charset="0"/>
                    <a:sym typeface="Wingdings" panose="05000000000000000000" pitchFamily="2" charset="2"/>
                  </a:rPr>
                  <a:t> 16</a:t>
                </a:r>
                <a:r>
                  <a:rPr lang="en-US" dirty="0">
                    <a:ea typeface="Tahoma" pitchFamily="34" charset="0"/>
                    <a:sym typeface="Wingdings" panose="05000000000000000000" pitchFamily="2" charset="2"/>
                  </a:rPr>
                  <a:t>].</a:t>
                </a:r>
              </a:p>
              <a:p>
                <a:pPr marL="34290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3BC0533-7342-9E4D-8504-21511681D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1797784"/>
                <a:ext cx="7945339" cy="4971361"/>
              </a:xfrm>
              <a:prstGeom prst="rect">
                <a:avLst/>
              </a:prstGeom>
              <a:blipFill>
                <a:blip r:embed="rId3"/>
                <a:stretch>
                  <a:fillRect t="-765" r="-3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FFE8973F-1230-364D-B52E-5A33E65C2222}"/>
              </a:ext>
            </a:extLst>
          </p:cNvPr>
          <p:cNvSpPr txBox="1"/>
          <p:nvPr/>
        </p:nvSpPr>
        <p:spPr>
          <a:xfrm>
            <a:off x="838198" y="1368425"/>
            <a:ext cx="6000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Based on ACM EC tutorial from 2018 by Matt Weinberg</a:t>
            </a:r>
          </a:p>
        </p:txBody>
      </p:sp>
    </p:spTree>
    <p:extLst>
      <p:ext uri="{BB962C8B-B14F-4D97-AF65-F5344CB8AC3E}">
        <p14:creationId xmlns:p14="http://schemas.microsoft.com/office/powerpoint/2010/main" val="2031052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bldLvl="2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C254A-45E1-C04E-8FC4-609BCAFDA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Folklore knowledge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58CEA-42E2-2C4B-9620-0997CFFE1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7A0-9836-0546-90C2-916B04F48200}" type="slidenum">
              <a:rPr lang="en-US" smtClean="0"/>
              <a:t>33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391996BD-B4BC-144A-AFF4-BB2D357BAF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445527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Make sense to attack a pool to recruit its participants.</a:t>
                </a:r>
              </a:p>
              <a:p>
                <a:r>
                  <a:rPr lang="en-US" dirty="0"/>
                  <a:t>Attack: send all partial proofs, but if you find a valid block, throw it away.</a:t>
                </a:r>
              </a:p>
              <a:p>
                <a:pPr lvl="1"/>
                <a:r>
                  <a:rPr lang="en-US" dirty="0"/>
                  <a:t>Sanity check: can’t steal the block for yourself because it was created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𝑃𝑘𝑒𝑦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2"/>
                <a:r>
                  <a:rPr lang="en-US" dirty="0"/>
                  <a:t>Can’t use your on public key because it will not be a valid partial </a:t>
                </a:r>
                <a:r>
                  <a:rPr lang="en-US" dirty="0" err="1"/>
                  <a:t>PoW</a:t>
                </a:r>
                <a:r>
                  <a:rPr lang="en-US" dirty="0"/>
                  <a:t>.</a:t>
                </a:r>
              </a:p>
              <a:p>
                <a:r>
                  <a:rPr lang="en-US" dirty="0"/>
                  <a:t>Downside: wasting your own mining power.</a:t>
                </a:r>
              </a:p>
              <a:p>
                <a:r>
                  <a:rPr lang="en-US" dirty="0"/>
                  <a:t>[</a:t>
                </a:r>
                <a:r>
                  <a:rPr lang="en-US" dirty="0" err="1">
                    <a:solidFill>
                      <a:schemeClr val="accent2">
                        <a:lumMod val="75000"/>
                      </a:schemeClr>
                    </a:solidFill>
                  </a:rPr>
                  <a:t>Eyal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 14</a:t>
                </a:r>
                <a:r>
                  <a:rPr lang="en-US" dirty="0"/>
                  <a:t>] If attack with right proportion, can profit and hurt other pool.	</a:t>
                </a:r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391996BD-B4BC-144A-AFF4-BB2D357BAF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4455279"/>
              </a:xfrm>
              <a:blipFill>
                <a:blip r:embed="rId2"/>
                <a:stretch>
                  <a:fillRect l="-1086"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86576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68B7C-7B7A-A744-B050-F741B17BE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Mining pool infiltration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CDCC43-3394-FA46-B152-D07A9F6FC6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8461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Two pools, </a:t>
            </a:r>
            <a:r>
              <a:rPr lang="en-US" b="1" dirty="0">
                <a:solidFill>
                  <a:schemeClr val="accent1"/>
                </a:solidFill>
              </a:rPr>
              <a:t>A</a:t>
            </a:r>
            <a:r>
              <a:rPr lang="en-US" dirty="0"/>
              <a:t> and </a:t>
            </a:r>
            <a:r>
              <a:rPr lang="en-US" b="1" dirty="0">
                <a:solidFill>
                  <a:schemeClr val="accent2"/>
                </a:solidFill>
              </a:rPr>
              <a:t>B</a:t>
            </a:r>
            <a:r>
              <a:rPr lang="en-US" dirty="0"/>
              <a:t>, each with 50% of mining power.</a:t>
            </a:r>
          </a:p>
          <a:p>
            <a:r>
              <a:rPr lang="en-US" b="1" dirty="0">
                <a:solidFill>
                  <a:schemeClr val="accent1"/>
                </a:solidFill>
              </a:rPr>
              <a:t>Pool A </a:t>
            </a:r>
            <a:r>
              <a:rPr lang="en-US" dirty="0"/>
              <a:t>attacks </a:t>
            </a:r>
            <a:r>
              <a:rPr lang="en-US" b="1" dirty="0">
                <a:solidFill>
                  <a:schemeClr val="accent2"/>
                </a:solidFill>
              </a:rPr>
              <a:t>Pool B</a:t>
            </a:r>
            <a:r>
              <a:rPr lang="en-US" dirty="0"/>
              <a:t>, with 25% of total mining power.</a:t>
            </a:r>
          </a:p>
          <a:p>
            <a:r>
              <a:rPr lang="en-US" b="1" dirty="0">
                <a:solidFill>
                  <a:schemeClr val="accent1"/>
                </a:solidFill>
              </a:rPr>
              <a:t>Pool A</a:t>
            </a:r>
            <a:r>
              <a:rPr lang="en-US" dirty="0"/>
              <a:t> gets 33% of </a:t>
            </a:r>
            <a:r>
              <a:rPr lang="en-US" b="1" dirty="0">
                <a:solidFill>
                  <a:schemeClr val="accent2"/>
                </a:solidFill>
              </a:rPr>
              <a:t>Pool B</a:t>
            </a:r>
            <a:r>
              <a:rPr lang="en-US" dirty="0"/>
              <a:t>’s reward, and 100% of </a:t>
            </a:r>
            <a:r>
              <a:rPr lang="en-US" b="1" dirty="0">
                <a:solidFill>
                  <a:schemeClr val="accent1"/>
                </a:solidFill>
              </a:rPr>
              <a:t>Pool A</a:t>
            </a:r>
            <a:r>
              <a:rPr lang="en-US" dirty="0"/>
              <a:t>’s rewards.</a:t>
            </a:r>
          </a:p>
          <a:p>
            <a:r>
              <a:rPr lang="en-US" b="1" dirty="0">
                <a:solidFill>
                  <a:schemeClr val="accent1"/>
                </a:solidFill>
              </a:rPr>
              <a:t>Pool A</a:t>
            </a:r>
            <a:r>
              <a:rPr lang="en-US" dirty="0"/>
              <a:t> finds 33% (= 25/75) of valid pools.</a:t>
            </a:r>
          </a:p>
          <a:p>
            <a:r>
              <a:rPr lang="en-US" b="1" dirty="0">
                <a:solidFill>
                  <a:schemeClr val="accent2"/>
                </a:solidFill>
              </a:rPr>
              <a:t>Pool B</a:t>
            </a:r>
            <a:r>
              <a:rPr lang="en-US" dirty="0"/>
              <a:t> finds 66% (= 50/75) of valid blocks.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Pool A</a:t>
            </a:r>
            <a:r>
              <a:rPr lang="en-US" dirty="0"/>
              <a:t> gets 1/3 + 1/3 2/3 = 5/9 of the total reward.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872F11-3A35-D84B-BA16-F3EAF7C4E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7A0-9836-0546-90C2-916B04F48200}" type="slidenum">
              <a:rPr lang="en-US" smtClean="0"/>
              <a:t>34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F71622F-A05C-4347-BACA-277F40410DE8}"/>
              </a:ext>
            </a:extLst>
          </p:cNvPr>
          <p:cNvGrpSpPr/>
          <p:nvPr/>
        </p:nvGrpSpPr>
        <p:grpSpPr>
          <a:xfrm>
            <a:off x="2102548" y="4372726"/>
            <a:ext cx="1938969" cy="2337733"/>
            <a:chOff x="2102548" y="4372726"/>
            <a:chExt cx="1938969" cy="233773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05327A4-945C-0D44-9CB7-AD92BAD0D1E4}"/>
                </a:ext>
              </a:extLst>
            </p:cNvPr>
            <p:cNvSpPr/>
            <p:nvPr/>
          </p:nvSpPr>
          <p:spPr>
            <a:xfrm>
              <a:off x="2102548" y="4804541"/>
              <a:ext cx="848298" cy="190591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0B19D98-3929-044D-B429-15DB60BBD7D0}"/>
                </a:ext>
              </a:extLst>
            </p:cNvPr>
            <p:cNvSpPr/>
            <p:nvPr/>
          </p:nvSpPr>
          <p:spPr>
            <a:xfrm>
              <a:off x="2950846" y="4804541"/>
              <a:ext cx="848298" cy="19059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5532AD-E1F2-0E45-A01C-6AB2E835D984}"/>
                </a:ext>
              </a:extLst>
            </p:cNvPr>
            <p:cNvSpPr txBox="1"/>
            <p:nvPr/>
          </p:nvSpPr>
          <p:spPr>
            <a:xfrm>
              <a:off x="2256785" y="4372726"/>
              <a:ext cx="17847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Mining Power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E3A31F-F573-CA41-A26E-2913C3A6E894}"/>
              </a:ext>
            </a:extLst>
          </p:cNvPr>
          <p:cNvGrpSpPr/>
          <p:nvPr/>
        </p:nvGrpSpPr>
        <p:grpSpPr>
          <a:xfrm>
            <a:off x="4118636" y="4383742"/>
            <a:ext cx="1784732" cy="2337733"/>
            <a:chOff x="4118636" y="4383742"/>
            <a:chExt cx="1784732" cy="233773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9C3F06A-B002-F74F-85AD-F9FD3C8865C7}"/>
                </a:ext>
              </a:extLst>
            </p:cNvPr>
            <p:cNvSpPr/>
            <p:nvPr/>
          </p:nvSpPr>
          <p:spPr>
            <a:xfrm>
              <a:off x="4217675" y="4815557"/>
              <a:ext cx="429768" cy="190591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6D9C97E-709E-7646-8E08-6F5384A7E670}"/>
                </a:ext>
              </a:extLst>
            </p:cNvPr>
            <p:cNvSpPr/>
            <p:nvPr/>
          </p:nvSpPr>
          <p:spPr>
            <a:xfrm>
              <a:off x="4658458" y="4815557"/>
              <a:ext cx="848298" cy="19059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29C2C07-4510-0847-9EA2-879C105A9ED4}"/>
                </a:ext>
              </a:extLst>
            </p:cNvPr>
            <p:cNvSpPr txBox="1"/>
            <p:nvPr/>
          </p:nvSpPr>
          <p:spPr>
            <a:xfrm>
              <a:off x="4118636" y="4383742"/>
              <a:ext cx="17847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Pool B rewards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AF9EC66-0A1C-AB4A-9BA2-1B5FEFB2D9CD}"/>
              </a:ext>
            </a:extLst>
          </p:cNvPr>
          <p:cNvGrpSpPr/>
          <p:nvPr/>
        </p:nvGrpSpPr>
        <p:grpSpPr>
          <a:xfrm>
            <a:off x="5782077" y="4383742"/>
            <a:ext cx="1784732" cy="2337733"/>
            <a:chOff x="5782077" y="4383742"/>
            <a:chExt cx="1784732" cy="233773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D13DCE1-CDEA-AA4A-B3CD-EA78ECEB0792}"/>
                </a:ext>
              </a:extLst>
            </p:cNvPr>
            <p:cNvSpPr/>
            <p:nvPr/>
          </p:nvSpPr>
          <p:spPr>
            <a:xfrm>
              <a:off x="5881116" y="4815557"/>
              <a:ext cx="429768" cy="190591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8EA305F-45DE-9840-A78E-9768AF99A50C}"/>
                </a:ext>
              </a:extLst>
            </p:cNvPr>
            <p:cNvSpPr txBox="1"/>
            <p:nvPr/>
          </p:nvSpPr>
          <p:spPr>
            <a:xfrm>
              <a:off x="5782077" y="4383742"/>
              <a:ext cx="17847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Pool A rewards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6CE79A5-C1C7-024B-9FF1-8350A7608890}"/>
              </a:ext>
            </a:extLst>
          </p:cNvPr>
          <p:cNvGrpSpPr/>
          <p:nvPr/>
        </p:nvGrpSpPr>
        <p:grpSpPr>
          <a:xfrm>
            <a:off x="7401347" y="4372726"/>
            <a:ext cx="2534194" cy="2337733"/>
            <a:chOff x="7401347" y="4372726"/>
            <a:chExt cx="2534194" cy="233773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2F59ADC-267A-D143-836D-2B81C0EC4613}"/>
                </a:ext>
              </a:extLst>
            </p:cNvPr>
            <p:cNvSpPr/>
            <p:nvPr/>
          </p:nvSpPr>
          <p:spPr>
            <a:xfrm>
              <a:off x="7500386" y="4804541"/>
              <a:ext cx="429768" cy="1905918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2783A2-81EB-4441-AAB6-255A7B32F7D3}"/>
                </a:ext>
              </a:extLst>
            </p:cNvPr>
            <p:cNvSpPr/>
            <p:nvPr/>
          </p:nvSpPr>
          <p:spPr>
            <a:xfrm>
              <a:off x="7941169" y="4804541"/>
              <a:ext cx="848298" cy="1905918"/>
            </a:xfrm>
            <a:prstGeom prst="rect">
              <a:avLst/>
            </a:prstGeom>
            <a:solidFill>
              <a:schemeClr val="accent2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3C5E61B-DE7F-1648-97A0-564B01973821}"/>
                </a:ext>
              </a:extLst>
            </p:cNvPr>
            <p:cNvSpPr txBox="1"/>
            <p:nvPr/>
          </p:nvSpPr>
          <p:spPr>
            <a:xfrm>
              <a:off x="7401347" y="4372726"/>
              <a:ext cx="25341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Effective Mining Power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9605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E056A-5B68-C34D-B148-65DCB734E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Mining pools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09B7E-5B8C-DB44-8A58-D5F0D5832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Mining pools increase centralization.</a:t>
            </a:r>
          </a:p>
          <a:p>
            <a:r>
              <a:rPr lang="en-US" dirty="0"/>
              <a:t>[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Cong He Li, 18</a:t>
            </a:r>
            <a:r>
              <a:rPr lang="en-US" dirty="0"/>
              <a:t>] But lower risk attracts more miners to the game.</a:t>
            </a:r>
          </a:p>
          <a:p>
            <a:r>
              <a:rPr lang="en-US" dirty="0"/>
              <a:t>[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Miller,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Kosba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, Katz, Shi 14</a:t>
            </a:r>
            <a:r>
              <a:rPr lang="en-US" dirty="0"/>
              <a:t>] There is clever solutions that would kill mining pools.</a:t>
            </a:r>
          </a:p>
          <a:p>
            <a:pPr lvl="1"/>
            <a:r>
              <a:rPr lang="en-US" dirty="0"/>
              <a:t>These solutions were not adopted by major cryptocurrencies.</a:t>
            </a:r>
          </a:p>
          <a:p>
            <a:pPr lvl="1"/>
            <a:endParaRPr lang="en-US" dirty="0"/>
          </a:p>
          <a:p>
            <a:r>
              <a:rPr lang="en-US" dirty="0"/>
              <a:t>Open directions: understand the economics of mining pools.</a:t>
            </a:r>
          </a:p>
          <a:p>
            <a:pPr lvl="1"/>
            <a:r>
              <a:rPr lang="en-US" dirty="0"/>
              <a:t>E.g. economic valued added (reduced risk) versus subtracted (centralization).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10CF5C-55B9-7847-8E7A-41952F268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7A0-9836-0546-90C2-916B04F48200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5755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80B00-ED0E-2948-A47E-0A199306E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83B563-8D8D-2441-8A59-DBC526C1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Mining games.</a:t>
            </a:r>
          </a:p>
          <a:p>
            <a:r>
              <a:rPr lang="en-US" dirty="0"/>
              <a:t>Transaction fees.</a:t>
            </a:r>
          </a:p>
          <a:p>
            <a:r>
              <a:rPr lang="en-US" dirty="0"/>
              <a:t>Mining pools.</a:t>
            </a:r>
          </a:p>
          <a:p>
            <a:r>
              <a:rPr lang="en-US" b="1" dirty="0"/>
              <a:t>Difficult Adjustment.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C59F9-DF2C-D742-8533-946CF5726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7A0-9836-0546-90C2-916B04F4820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37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21A8F-E111-CA4F-BCD3-760FBEE78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 - Difficult Adjustment Algorithm (DAA)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42C08F-7FA6-C249-A9D1-61E1AD91B4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346371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be current difficulty.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r>
                  <a:rPr lang="en-US" dirty="0"/>
                  <a:t> denote the </a:t>
                </a:r>
                <a:r>
                  <a:rPr lang="en-US" b="1" dirty="0"/>
                  <a:t>physical time</a:t>
                </a:r>
                <a:r>
                  <a:rPr lang="en-US" dirty="0"/>
                  <a:t> it takes to create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block.</a:t>
                </a:r>
              </a:p>
              <a:p>
                <a:r>
                  <a:rPr lang="en-US" dirty="0"/>
                  <a:t>Difficult from blocks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+1)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to       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+2)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is: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=10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𝑚𝑖𝑛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2016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E42C08F-7FA6-C249-A9D1-61E1AD91B4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346371" cy="4351338"/>
              </a:xfrm>
              <a:blipFill>
                <a:blip r:embed="rId2"/>
                <a:stretch>
                  <a:fillRect l="-1800" t="-2326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CEDE6-5596-4544-9F13-14BAB9C04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7A0-9836-0546-90C2-916B04F48200}" type="slidenum">
              <a:rPr lang="en-US" smtClean="0"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44EE62-E9B0-594D-AF65-539636DE2F2D}"/>
                  </a:ext>
                </a:extLst>
              </p:cNvPr>
              <p:cNvSpPr txBox="1"/>
              <p:nvPr/>
            </p:nvSpPr>
            <p:spPr>
              <a:xfrm>
                <a:off x="1605184" y="4365373"/>
                <a:ext cx="3692229" cy="9945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f>
                        <m:f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44EE62-E9B0-594D-AF65-539636DE2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184" y="4365373"/>
                <a:ext cx="3692229" cy="994503"/>
              </a:xfrm>
              <a:prstGeom prst="rect">
                <a:avLst/>
              </a:prstGeom>
              <a:blipFill>
                <a:blip r:embed="rId3"/>
                <a:stretch>
                  <a:fillRect t="-62025" b="-60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9A014C72-B024-3D42-8B0C-1AE4E4483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4588" y="1995374"/>
            <a:ext cx="5097336" cy="286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8314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5DC89D-BACA-234D-886E-64C396718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 cash DAA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3FFB2-549F-9F41-9E7C-423E7AF4C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Bitcoin cash was a hard fork on Bitcoin intended to increase block sizes.</a:t>
            </a:r>
          </a:p>
          <a:p>
            <a:r>
              <a:rPr lang="en-US" dirty="0"/>
              <a:t>Uses a slide window of size 128 as its DAA.</a:t>
            </a:r>
          </a:p>
          <a:p>
            <a:r>
              <a:rPr lang="en-US" dirty="0"/>
              <a:t>[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NOH 20</a:t>
            </a:r>
            <a:r>
              <a:rPr lang="en-US" dirty="0"/>
              <a:t>] Compares the stability of Bitcoin DAA and Bitcoin cash DAA.</a:t>
            </a:r>
          </a:p>
          <a:p>
            <a:r>
              <a:rPr lang="en-US" dirty="0"/>
              <a:t>In practice, Bitcoin cash DAA appears to be more vulnerable to manipulation.</a:t>
            </a:r>
          </a:p>
          <a:p>
            <a:r>
              <a:rPr lang="en-US" dirty="0"/>
              <a:t>[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FKKP</a:t>
            </a:r>
            <a:r>
              <a:rPr lang="en-US" dirty="0"/>
              <a:t>] If miners have flexibility to change the difficult and there is too many miners, the only pure equilibriums are chaotic.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93EEF-AB44-7748-91CF-7BED8CD9C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7A0-9836-0546-90C2-916B04F4820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1000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ypebar ready to print a question mark">
            <a:extLst>
              <a:ext uri="{FF2B5EF4-FFF2-40B4-BE49-F238E27FC236}">
                <a16:creationId xmlns:a16="http://schemas.microsoft.com/office/drawing/2014/main" id="{BA6FA262-C2E2-4703-A76E-9293594D3C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A80B00-ED0E-2948-A47E-0A199306E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Final remarks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6C59F9-DF2C-D742-8533-946CF5726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C0E737A0-9836-0546-90C2-916B04F48200}" type="slidenum">
              <a:rPr lang="en-US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39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2152298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614A6-F7B9-784A-8C7E-70921F33D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problem does Bitcoin solve?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E4534-4F7B-5846-A5AC-64A7A2CB0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195831" cy="4351338"/>
          </a:xfrm>
        </p:spPr>
        <p:txBody>
          <a:bodyPr/>
          <a:lstStyle/>
          <a:p>
            <a:r>
              <a:rPr lang="en-US" dirty="0"/>
              <a:t>Byzantine generals problem.</a:t>
            </a:r>
          </a:p>
          <a:p>
            <a:pPr lvl="1"/>
            <a:r>
              <a:rPr lang="en-US" dirty="0"/>
              <a:t>[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LSP, 82</a:t>
            </a:r>
            <a:r>
              <a:rPr lang="en-US" dirty="0"/>
              <a:t>] Requires 2/3 of generals to be loyal.</a:t>
            </a:r>
          </a:p>
          <a:p>
            <a:r>
              <a:rPr lang="en-US" dirty="0"/>
              <a:t>Impossible on a public, permissionless network.</a:t>
            </a:r>
          </a:p>
          <a:p>
            <a:pPr lvl="1"/>
            <a:r>
              <a:rPr lang="en-US" dirty="0"/>
              <a:t>Bitcoin overcomes this impossibility by introducing monetary incentives and so far, has been successful.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CA9ED-3AB2-A641-A335-9A6A06C23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7A0-9836-0546-90C2-916B04F48200}" type="slidenum">
              <a:rPr lang="en-US" smtClean="0"/>
              <a:t>4</a:t>
            </a:fld>
            <a:endParaRPr lang="en-US"/>
          </a:p>
        </p:txBody>
      </p:sp>
      <p:pic>
        <p:nvPicPr>
          <p:cNvPr id="6" name="Graphic 5" descr="Castle scene with solid fill">
            <a:extLst>
              <a:ext uri="{FF2B5EF4-FFF2-40B4-BE49-F238E27FC236}">
                <a16:creationId xmlns:a16="http://schemas.microsoft.com/office/drawing/2014/main" id="{88413BF6-2409-F44C-BDE0-8F7568449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80511" y="3394408"/>
            <a:ext cx="1828800" cy="1828800"/>
          </a:xfrm>
          <a:prstGeom prst="rect">
            <a:avLst/>
          </a:prstGeom>
        </p:spPr>
      </p:pic>
      <p:pic>
        <p:nvPicPr>
          <p:cNvPr id="8" name="Graphic 7" descr="Soldier female outline">
            <a:extLst>
              <a:ext uri="{FF2B5EF4-FFF2-40B4-BE49-F238E27FC236}">
                <a16:creationId xmlns:a16="http://schemas.microsoft.com/office/drawing/2014/main" id="{318EEED2-EADA-E143-96E5-CB0A58AB14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91230" y="2290088"/>
            <a:ext cx="914400" cy="914400"/>
          </a:xfrm>
          <a:prstGeom prst="rect">
            <a:avLst/>
          </a:prstGeom>
        </p:spPr>
      </p:pic>
      <p:pic>
        <p:nvPicPr>
          <p:cNvPr id="9" name="Graphic 8" descr="Soldier female outline">
            <a:extLst>
              <a:ext uri="{FF2B5EF4-FFF2-40B4-BE49-F238E27FC236}">
                <a16:creationId xmlns:a16="http://schemas.microsoft.com/office/drawing/2014/main" id="{B85C12C3-2566-5145-A532-55C3DDCA50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33603" y="5144122"/>
            <a:ext cx="914400" cy="914400"/>
          </a:xfrm>
          <a:prstGeom prst="rect">
            <a:avLst/>
          </a:prstGeom>
        </p:spPr>
      </p:pic>
      <p:pic>
        <p:nvPicPr>
          <p:cNvPr id="10" name="Graphic 9" descr="Soldier female outline">
            <a:extLst>
              <a:ext uri="{FF2B5EF4-FFF2-40B4-BE49-F238E27FC236}">
                <a16:creationId xmlns:a16="http://schemas.microsoft.com/office/drawing/2014/main" id="{26C4E82A-8177-7941-8010-112842B99E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43894" y="3726528"/>
            <a:ext cx="914400" cy="914400"/>
          </a:xfrm>
          <a:prstGeom prst="rect">
            <a:avLst/>
          </a:prstGeom>
        </p:spPr>
      </p:pic>
      <p:pic>
        <p:nvPicPr>
          <p:cNvPr id="12" name="Graphic 11" descr="Soldier female with solid fill">
            <a:extLst>
              <a:ext uri="{FF2B5EF4-FFF2-40B4-BE49-F238E27FC236}">
                <a16:creationId xmlns:a16="http://schemas.microsoft.com/office/drawing/2014/main" id="{0575FF87-2351-3640-877E-3BDC7E0C2A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30093" y="2480008"/>
            <a:ext cx="914400" cy="914400"/>
          </a:xfrm>
          <a:prstGeom prst="rect">
            <a:avLst/>
          </a:prstGeom>
        </p:spPr>
      </p:pic>
      <p:pic>
        <p:nvPicPr>
          <p:cNvPr id="13" name="Graphic 12" descr="Soldier female with solid fill">
            <a:extLst>
              <a:ext uri="{FF2B5EF4-FFF2-40B4-BE49-F238E27FC236}">
                <a16:creationId xmlns:a16="http://schemas.microsoft.com/office/drawing/2014/main" id="{5441A497-0AB2-A34D-9072-67220BD393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54784" y="5223208"/>
            <a:ext cx="914400" cy="914400"/>
          </a:xfrm>
          <a:prstGeom prst="rect">
            <a:avLst/>
          </a:prstGeom>
        </p:spPr>
      </p:pic>
      <p:pic>
        <p:nvPicPr>
          <p:cNvPr id="14" name="Graphic 13" descr="Soldier female with solid fill">
            <a:extLst>
              <a:ext uri="{FF2B5EF4-FFF2-40B4-BE49-F238E27FC236}">
                <a16:creationId xmlns:a16="http://schemas.microsoft.com/office/drawing/2014/main" id="{7265DCE3-F64B-D84D-8369-86A473FA86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08911" y="3924345"/>
            <a:ext cx="914400" cy="9144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0C56DCB-6CAD-274D-AAF0-487EECF74036}"/>
              </a:ext>
            </a:extLst>
          </p:cNvPr>
          <p:cNvCxnSpPr>
            <a:cxnSpLocks/>
          </p:cNvCxnSpPr>
          <p:nvPr/>
        </p:nvCxnSpPr>
        <p:spPr>
          <a:xfrm>
            <a:off x="8183957" y="3150513"/>
            <a:ext cx="380844" cy="39687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5247A00-CCA4-4647-8CF2-4E871ABEFE36}"/>
              </a:ext>
            </a:extLst>
          </p:cNvPr>
          <p:cNvCxnSpPr>
            <a:cxnSpLocks/>
          </p:cNvCxnSpPr>
          <p:nvPr/>
        </p:nvCxnSpPr>
        <p:spPr>
          <a:xfrm flipH="1">
            <a:off x="9452111" y="3325136"/>
            <a:ext cx="477982" cy="242454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8224BF9-E770-B043-88A3-59BADE5C7C16}"/>
              </a:ext>
            </a:extLst>
          </p:cNvPr>
          <p:cNvCxnSpPr>
            <a:cxnSpLocks/>
            <a:endCxn id="6" idx="3"/>
          </p:cNvCxnSpPr>
          <p:nvPr/>
        </p:nvCxnSpPr>
        <p:spPr>
          <a:xfrm flipH="1">
            <a:off x="9909311" y="4209157"/>
            <a:ext cx="955965" cy="9965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41FACB9-9695-B84E-B98F-31E6BAE27539}"/>
              </a:ext>
            </a:extLst>
          </p:cNvPr>
          <p:cNvCxnSpPr>
            <a:cxnSpLocks/>
          </p:cNvCxnSpPr>
          <p:nvPr/>
        </p:nvCxnSpPr>
        <p:spPr>
          <a:xfrm flipH="1" flipV="1">
            <a:off x="9798475" y="5036172"/>
            <a:ext cx="498764" cy="40178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B335BC1-3751-0041-9ACB-59C2AB77A263}"/>
              </a:ext>
            </a:extLst>
          </p:cNvPr>
          <p:cNvCxnSpPr>
            <a:cxnSpLocks/>
          </p:cNvCxnSpPr>
          <p:nvPr/>
        </p:nvCxnSpPr>
        <p:spPr>
          <a:xfrm flipV="1">
            <a:off x="7664875" y="5036172"/>
            <a:ext cx="415636" cy="1524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7A310AF-9B9D-9A43-A21C-83B9802EA400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7623311" y="4381545"/>
            <a:ext cx="498764" cy="7677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91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B9D5E-5629-5444-A331-D93429C0A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86F43C-5646-4049-B8BA-071A1C82E91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Classic mining games</a:t>
                </a:r>
              </a:p>
              <a:p>
                <a:pPr lvl="1"/>
                <a:r>
                  <a:rPr lang="en-US" dirty="0"/>
                  <a:t>Proof-of-work [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ES 14, SSZ 16, KKKT 16]</a:t>
                </a:r>
              </a:p>
              <a:p>
                <a:pPr lvl="1"/>
                <a:r>
                  <a:rPr lang="en-US" dirty="0"/>
                  <a:t>Proof-of-stake [</a:t>
                </a:r>
                <a:r>
                  <a:rPr lang="en-US" b="1" dirty="0">
                    <a:solidFill>
                      <a:schemeClr val="accent2">
                        <a:lumMod val="75000"/>
                      </a:schemeClr>
                    </a:solidFill>
                  </a:rPr>
                  <a:t>F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W, 21</a:t>
                </a:r>
                <a:r>
                  <a:rPr lang="en-US" dirty="0"/>
                  <a:t>].</a:t>
                </a:r>
              </a:p>
              <a:p>
                <a:pPr lvl="1"/>
                <a:r>
                  <a:rPr lang="en-US" dirty="0"/>
                  <a:t>Open questions: How transaction auctions and applications impact miner’s incentives?</a:t>
                </a:r>
              </a:p>
              <a:p>
                <a:r>
                  <a:rPr lang="en-US" dirty="0"/>
                  <a:t>Transaction fee auctions</a:t>
                </a:r>
              </a:p>
              <a:p>
                <a:pPr lvl="1"/>
                <a:r>
                  <a:rPr lang="en-US" dirty="0"/>
                  <a:t>[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LSZ 19, </a:t>
                </a:r>
                <a:r>
                  <a:rPr lang="en-US" b="1" dirty="0">
                    <a:solidFill>
                      <a:schemeClr val="accent2">
                        <a:lumMod val="75000"/>
                      </a:schemeClr>
                    </a:solidFill>
                  </a:rPr>
                  <a:t>F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MPS 21, CKWN 16</a:t>
                </a:r>
                <a:r>
                  <a:rPr lang="en-US" dirty="0"/>
                  <a:t>]</a:t>
                </a:r>
              </a:p>
              <a:p>
                <a:pPr lvl="1"/>
                <a:r>
                  <a:rPr lang="en-US" dirty="0"/>
                  <a:t>Open questions: how collusion impacts existing proposals?</a:t>
                </a:r>
              </a:p>
              <a:p>
                <a:pPr lvl="1"/>
                <a:r>
                  <a:rPr lang="en-US" dirty="0"/>
                  <a:t>Study other notions of stability for dynamic posted-price mechanisms.</a:t>
                </a:r>
              </a:p>
              <a:p>
                <a:pPr lvl="1"/>
                <a:r>
                  <a:rPr lang="en-US" dirty="0"/>
                  <a:t>Study stability in the regime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Mining pools</a:t>
                </a:r>
              </a:p>
              <a:p>
                <a:pPr lvl="1"/>
                <a:r>
                  <a:rPr lang="en-US" dirty="0"/>
                  <a:t>Attacks on mining pools [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E 14</a:t>
                </a:r>
                <a:r>
                  <a:rPr lang="en-US" dirty="0"/>
                  <a:t>].</a:t>
                </a:r>
              </a:p>
              <a:p>
                <a:r>
                  <a:rPr lang="en-US" dirty="0"/>
                  <a:t>Difficult adjustment algorithms (DAA)</a:t>
                </a:r>
              </a:p>
              <a:p>
                <a:pPr lvl="1"/>
                <a:r>
                  <a:rPr lang="en-US" dirty="0"/>
                  <a:t>[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FKKP 19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chemeClr val="accent2">
                        <a:lumMod val="75000"/>
                      </a:schemeClr>
                    </a:solidFill>
                  </a:rPr>
                  <a:t>NOH 20</a:t>
                </a:r>
                <a:r>
                  <a:rPr lang="en-US" dirty="0"/>
                  <a:t>]</a:t>
                </a:r>
              </a:p>
              <a:p>
                <a:pPr lvl="1"/>
                <a:r>
                  <a:rPr lang="en-US" dirty="0"/>
                  <a:t>Questions: are DAAs stable under strategic mining?</a:t>
                </a:r>
              </a:p>
              <a:p>
                <a:pPr lvl="2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86F43C-5646-4049-B8BA-071A1C82E91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3198" b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E9B3E-FB37-9B4B-9322-297E98759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7A0-9836-0546-90C2-916B04F4820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5069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3EF1B-2B2B-074D-AA06-6F56723F3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Environmental cost of Bitcoin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06CC7-16DA-474F-AF6B-A80FDC7BF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353801" cy="4351338"/>
          </a:xfrm>
        </p:spPr>
        <p:txBody>
          <a:bodyPr/>
          <a:lstStyle/>
          <a:p>
            <a:r>
              <a:rPr lang="en-US" dirty="0"/>
              <a:t>Bitcoin’s consensus algorithm is based on proof-of-work.</a:t>
            </a:r>
          </a:p>
          <a:p>
            <a:pPr lvl="1"/>
            <a:r>
              <a:rPr lang="en-US" dirty="0"/>
              <a:t>Energy intensive yet can only process 7 transactions per second.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43A3D-9064-FD4E-A5FC-0EA3D01AE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7A0-9836-0546-90C2-916B04F48200}" type="slidenum">
              <a:rPr lang="en-US" smtClean="0"/>
              <a:t>41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F111D0A-72CC-634E-BB5A-57A2555FDDB4}"/>
              </a:ext>
            </a:extLst>
          </p:cNvPr>
          <p:cNvGrpSpPr/>
          <p:nvPr/>
        </p:nvGrpSpPr>
        <p:grpSpPr>
          <a:xfrm>
            <a:off x="3745526" y="2819497"/>
            <a:ext cx="5426594" cy="3729800"/>
            <a:chOff x="3745526" y="2819497"/>
            <a:chExt cx="5426594" cy="3729800"/>
          </a:xfrm>
        </p:grpSpPr>
        <p:pic>
          <p:nvPicPr>
            <p:cNvPr id="13" name="Picture 12" descr="Chart, funnel chart&#10;&#10;Description automatically generated">
              <a:extLst>
                <a:ext uri="{FF2B5EF4-FFF2-40B4-BE49-F238E27FC236}">
                  <a16:creationId xmlns:a16="http://schemas.microsoft.com/office/drawing/2014/main" id="{F4B82EA9-A4C9-5C4E-8D28-2C802CFFD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8077" y="2819497"/>
              <a:ext cx="5314043" cy="3292833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3E28902-B1BD-AB4C-AE3F-4EB482450448}"/>
                </a:ext>
              </a:extLst>
            </p:cNvPr>
            <p:cNvSpPr txBox="1"/>
            <p:nvPr/>
          </p:nvSpPr>
          <p:spPr>
            <a:xfrm>
              <a:off x="3858077" y="6179965"/>
              <a:ext cx="3295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Source: BBC News. January 2021.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6A86795-B515-B94B-ADE1-5B7CD1422FE0}"/>
                </a:ext>
              </a:extLst>
            </p:cNvPr>
            <p:cNvSpPr txBox="1"/>
            <p:nvPr/>
          </p:nvSpPr>
          <p:spPr>
            <a:xfrm>
              <a:off x="3745526" y="3259723"/>
              <a:ext cx="2037481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chemeClr val="bg2">
                      <a:lumMod val="50000"/>
                    </a:schemeClr>
                  </a:solidFill>
                </a:rPr>
                <a:t>Data centers worldwide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41777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4E7D7-F901-2243-B019-0E6B83DD2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Mining centralization in </a:t>
            </a:r>
            <a:r>
              <a:rPr lang="en-US" dirty="0" err="1"/>
              <a:t>PoW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B17DE6-8DA1-F745-845E-7BB651F608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72400" cy="4351338"/>
          </a:xfrm>
        </p:spPr>
        <p:txBody>
          <a:bodyPr/>
          <a:lstStyle/>
          <a:p>
            <a:r>
              <a:rPr lang="en-US" dirty="0"/>
              <a:t>Profitability of </a:t>
            </a:r>
            <a:r>
              <a:rPr lang="en-US" dirty="0" err="1"/>
              <a:t>PoW</a:t>
            </a:r>
            <a:r>
              <a:rPr lang="en-US" dirty="0"/>
              <a:t> mining varies by geographic region.</a:t>
            </a:r>
          </a:p>
          <a:p>
            <a:pPr lvl="1"/>
            <a:r>
              <a:rPr lang="en-US" dirty="0"/>
              <a:t>Energy and hardware cost.</a:t>
            </a:r>
          </a:p>
          <a:p>
            <a:r>
              <a:rPr lang="en-US" dirty="0"/>
              <a:t>[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Arnosti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, Weinberg, 18</a:t>
            </a:r>
            <a:r>
              <a:rPr lang="en-US" dirty="0"/>
              <a:t>] In equilibrium:</a:t>
            </a:r>
          </a:p>
          <a:p>
            <a:pPr lvl="1"/>
            <a:r>
              <a:rPr lang="en-US" dirty="0"/>
              <a:t>If a miner has 20% lower cost than other miners, then she will control at least 20% of the mining power.</a:t>
            </a:r>
          </a:p>
          <a:p>
            <a:pPr lvl="1"/>
            <a:r>
              <a:rPr lang="en-US" dirty="0"/>
              <a:t>Economics of scale also generates high centralization.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39D8D-7027-5644-9EEB-021E7221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7A0-9836-0546-90C2-916B04F48200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36045E-2130-204F-BEDD-11EE295BB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9970" y="1646237"/>
            <a:ext cx="3013830" cy="453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943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E1967-E9D9-D541-A761-27E5CB0D6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E4EB6-6D47-B446-9A46-95D408C3F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C93FE1-E15A-8447-879F-FE006B151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7A0-9836-0546-90C2-916B04F48200}" type="slidenum">
              <a:rPr lang="en-US" smtClean="0"/>
              <a:t>43</a:t>
            </a:fld>
            <a:endParaRPr lang="en-US"/>
          </a:p>
        </p:txBody>
      </p:sp>
      <p:pic>
        <p:nvPicPr>
          <p:cNvPr id="1026" name="Picture 2" descr="cheapest places to mine bitcoin">
            <a:extLst>
              <a:ext uri="{FF2B5EF4-FFF2-40B4-BE49-F238E27FC236}">
                <a16:creationId xmlns:a16="http://schemas.microsoft.com/office/drawing/2014/main" id="{C03E09F1-CE27-FB44-A6D3-95723B777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338"/>
            <a:ext cx="12192000" cy="679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79227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3C81D-535F-9040-9ACD-E5A987650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Proof-of-Work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B1DCCF-760F-A746-B2C1-346B6B884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Proof-of-work (</a:t>
            </a:r>
            <a:r>
              <a:rPr lang="en-US" dirty="0" err="1"/>
              <a:t>PoW</a:t>
            </a:r>
            <a:r>
              <a:rPr lang="en-US" dirty="0"/>
              <a:t>) is energy intensive</a:t>
            </a:r>
          </a:p>
          <a:p>
            <a:pPr lvl="1"/>
            <a:r>
              <a:rPr lang="en-US" dirty="0"/>
              <a:t>Mining election: </a:t>
            </a:r>
            <a:r>
              <a:rPr lang="en-US" dirty="0" err="1"/>
              <a:t>cryptopuzzles</a:t>
            </a:r>
            <a:r>
              <a:rPr lang="en-US" dirty="0"/>
              <a:t> (One CPU cycle gets One vote).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Proof-of-stake (</a:t>
            </a:r>
            <a:r>
              <a:rPr lang="en-US" dirty="0" err="1"/>
              <a:t>PoS</a:t>
            </a:r>
            <a:r>
              <a:rPr lang="en-US" dirty="0"/>
              <a:t>) is an energy friendly alternative.</a:t>
            </a:r>
          </a:p>
          <a:p>
            <a:pPr lvl="1"/>
            <a:r>
              <a:rPr lang="en-US" dirty="0"/>
              <a:t>Mining election: sample a uniformly random coin (One coin gest One vote).</a:t>
            </a:r>
          </a:p>
          <a:p>
            <a:pPr lvl="1"/>
            <a:r>
              <a:rPr lang="en-US" dirty="0"/>
              <a:t>Proof-of-stake Mining games [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F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, Weinberg, 21</a:t>
            </a:r>
            <a:r>
              <a:rPr lang="en-US" dirty="0"/>
              <a:t>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CE0E0-3784-BF49-B077-6E943D4DA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7A0-9836-0546-90C2-916B04F48200}" type="slidenum">
              <a:rPr lang="en-US" smtClean="0"/>
              <a:t>44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A02BDB6-134B-704F-B333-8DDAADDA037A}"/>
              </a:ext>
            </a:extLst>
          </p:cNvPr>
          <p:cNvGrpSpPr/>
          <p:nvPr/>
        </p:nvGrpSpPr>
        <p:grpSpPr>
          <a:xfrm>
            <a:off x="4248199" y="2528732"/>
            <a:ext cx="4935174" cy="2225408"/>
            <a:chOff x="3409999" y="2928545"/>
            <a:chExt cx="4935174" cy="2225408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CD595AA-FD88-4B43-AC75-2CE1EC5C9E38}"/>
                </a:ext>
              </a:extLst>
            </p:cNvPr>
            <p:cNvSpPr/>
            <p:nvPr/>
          </p:nvSpPr>
          <p:spPr>
            <a:xfrm>
              <a:off x="5897218" y="2928545"/>
              <a:ext cx="803762" cy="80376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D44D35F-2986-0845-B928-F1620C4BB993}"/>
                    </a:ext>
                  </a:extLst>
                </p:cNvPr>
                <p:cNvSpPr txBox="1"/>
                <p:nvPr/>
              </p:nvSpPr>
              <p:spPr>
                <a:xfrm>
                  <a:off x="3409999" y="4475073"/>
                  <a:ext cx="2487219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𝐻𝑎𝑠h</m:t>
                        </m:r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𝑁𝑜𝑛𝑐𝑒</m:t>
                        </m:r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D44D35F-2986-0845-B928-F1620C4BB9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9999" y="4475073"/>
                  <a:ext cx="2487219" cy="553998"/>
                </a:xfrm>
                <a:prstGeom prst="rect">
                  <a:avLst/>
                </a:prstGeom>
                <a:blipFill>
                  <a:blip r:embed="rId3"/>
                  <a:stretch>
                    <a:fillRect b="-2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1C4EF3-E08B-2F43-BC2B-A97610391FE2}"/>
                </a:ext>
              </a:extLst>
            </p:cNvPr>
            <p:cNvSpPr/>
            <p:nvPr/>
          </p:nvSpPr>
          <p:spPr>
            <a:xfrm>
              <a:off x="5897218" y="4350191"/>
              <a:ext cx="803762" cy="803762"/>
            </a:xfrm>
            <a:prstGeom prst="ellipse">
              <a:avLst/>
            </a:prstGeom>
            <a:noFill/>
            <a:ln w="63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77D8AC5A-82A8-1648-A716-C8470C52DC69}"/>
                </a:ext>
              </a:extLst>
            </p:cNvPr>
            <p:cNvCxnSpPr>
              <a:stCxn id="7" idx="0"/>
              <a:endCxn id="5" idx="4"/>
            </p:cNvCxnSpPr>
            <p:nvPr/>
          </p:nvCxnSpPr>
          <p:spPr>
            <a:xfrm flipV="1">
              <a:off x="6299099" y="3732307"/>
              <a:ext cx="0" cy="617884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86B96C3-A4AF-A646-809A-849DA047A72C}"/>
                    </a:ext>
                  </a:extLst>
                </p:cNvPr>
                <p:cNvSpPr txBox="1"/>
                <p:nvPr/>
              </p:nvSpPr>
              <p:spPr>
                <a:xfrm>
                  <a:off x="6711071" y="4451372"/>
                  <a:ext cx="1634102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3000" b="0" i="1" dirty="0" smtClean="0">
                            <a:latin typeface="Cambria Math" panose="02040503050406030204" pitchFamily="18" charset="0"/>
                          </a:rPr>
                          <m:t>&lt;</m:t>
                        </m:r>
                        <m:sSup>
                          <m:sSupPr>
                            <m:ctrlPr>
                              <a:rPr lang="en-US" sz="3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3000" b="0" i="1" dirty="0" smtClean="0">
                                <a:latin typeface="Cambria Math" panose="02040503050406030204" pitchFamily="18" charset="0"/>
                              </a:rPr>
                              <m:t>190</m:t>
                            </m:r>
                          </m:sup>
                        </m:sSup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F86B96C3-A4AF-A646-809A-849DA047A7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1071" y="4451372"/>
                  <a:ext cx="1634102" cy="553998"/>
                </a:xfrm>
                <a:prstGeom prst="rect">
                  <a:avLst/>
                </a:prstGeom>
                <a:blipFill>
                  <a:blip r:embed="rId4"/>
                  <a:stretch>
                    <a:fillRect l="-2326" b="-20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5DF0CBEF-9E0F-A048-B1D1-ACF50BC219AD}"/>
              </a:ext>
            </a:extLst>
          </p:cNvPr>
          <p:cNvSpPr/>
          <p:nvPr/>
        </p:nvSpPr>
        <p:spPr>
          <a:xfrm>
            <a:off x="1107667" y="3105834"/>
            <a:ext cx="36262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Takeaway</a:t>
            </a:r>
            <a:r>
              <a:rPr lang="en-US" dirty="0"/>
              <a:t>: </a:t>
            </a:r>
            <a:r>
              <a:rPr lang="en-US" dirty="0" err="1"/>
              <a:t>Cryptopuzzles</a:t>
            </a:r>
            <a:r>
              <a:rPr lang="en-US" dirty="0"/>
              <a:t> are a </a:t>
            </a:r>
            <a:r>
              <a:rPr lang="en-US" b="1" dirty="0">
                <a:solidFill>
                  <a:srgbClr val="C00000"/>
                </a:solidFill>
              </a:rPr>
              <a:t>very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b="1" dirty="0">
                <a:solidFill>
                  <a:srgbClr val="C00000"/>
                </a:solidFill>
              </a:rPr>
              <a:t>good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source of pseudo-randomness.</a:t>
            </a:r>
          </a:p>
        </p:txBody>
      </p:sp>
    </p:spTree>
    <p:extLst>
      <p:ext uri="{BB962C8B-B14F-4D97-AF65-F5344CB8AC3E}">
        <p14:creationId xmlns:p14="http://schemas.microsoft.com/office/powerpoint/2010/main" val="2280181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C8AE4-D931-9D4A-8F99-18D97938D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References: Mining games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13814-C47F-1843-B82F-C092A448BB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Majority is not enough: Bitcoin mining is vulnerable [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ES 13</a:t>
            </a:r>
            <a:r>
              <a:rPr lang="en-US" dirty="0"/>
              <a:t>].</a:t>
            </a:r>
          </a:p>
          <a:p>
            <a:r>
              <a:rPr lang="en-US" dirty="0"/>
              <a:t>Proof-of-stake mining games with perfect randomness [</a:t>
            </a:r>
            <a:r>
              <a:rPr lang="en-US" b="1" u="sng" dirty="0">
                <a:solidFill>
                  <a:schemeClr val="accent2">
                    <a:lumMod val="75000"/>
                  </a:schemeClr>
                </a:solidFill>
              </a:rPr>
              <a:t>F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 21</a:t>
            </a:r>
            <a:r>
              <a:rPr lang="en-US" dirty="0"/>
              <a:t>].</a:t>
            </a:r>
          </a:p>
          <a:p>
            <a:r>
              <a:rPr lang="en-US" dirty="0"/>
              <a:t>Optimal selfish mining strategies in Bitcoin [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SSZ 16</a:t>
            </a:r>
            <a:r>
              <a:rPr lang="en-US" dirty="0"/>
              <a:t>].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ED1F6-965F-544E-A3B0-0FDA08582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7A0-9836-0546-90C2-916B04F4820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1041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25889-9664-6F42-90AB-E9E318F82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References: Mining pools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A6CFA-720C-C04F-956F-58CF79DC80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miner’s dilemma [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E14</a:t>
            </a:r>
            <a:r>
              <a:rPr lang="en-US" dirty="0"/>
              <a:t>].</a:t>
            </a:r>
          </a:p>
          <a:p>
            <a:r>
              <a:rPr lang="en-US" dirty="0"/>
              <a:t>Incentive compatibility of bitcoin mining pool reward functions [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SBBR 17</a:t>
            </a:r>
            <a:r>
              <a:rPr lang="en-US" dirty="0"/>
              <a:t>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5041FE-098D-0D42-A24D-E1068139B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7A0-9836-0546-90C2-916B04F4820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9940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BCD9E-A37F-BA45-9079-95B28C66B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References: Transaction fee auctions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0082D-2B87-D44E-A9AF-5AB698BA61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Credible auctions: A trilemma [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AL 20</a:t>
            </a:r>
            <a:r>
              <a:rPr lang="en-US" dirty="0"/>
              <a:t>].</a:t>
            </a:r>
          </a:p>
          <a:p>
            <a:r>
              <a:rPr lang="en-US" dirty="0"/>
              <a:t>On the instability of Bitcoin without the block reward [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CKWN 16</a:t>
            </a:r>
            <a:r>
              <a:rPr lang="en-US" dirty="0"/>
              <a:t>].</a:t>
            </a:r>
          </a:p>
          <a:p>
            <a:r>
              <a:rPr lang="en-US" dirty="0"/>
              <a:t>Credible, truthful, and two-round optimal auctions via cryptographic commitments [</a:t>
            </a:r>
            <a:r>
              <a:rPr lang="en-US" b="1" u="sng" dirty="0">
                <a:solidFill>
                  <a:schemeClr val="accent2">
                    <a:lumMod val="75000"/>
                  </a:schemeClr>
                </a:solidFill>
              </a:rPr>
              <a:t>F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 20</a:t>
            </a:r>
            <a:r>
              <a:rPr lang="en-US" dirty="0"/>
              <a:t>].</a:t>
            </a:r>
          </a:p>
          <a:p>
            <a:r>
              <a:rPr lang="en-US" dirty="0"/>
              <a:t>Dynamic posted-pricing mechanisms as a blockchain transaction fee mechanism [</a:t>
            </a:r>
            <a:r>
              <a:rPr lang="en-US" b="1" u="sng" dirty="0">
                <a:solidFill>
                  <a:schemeClr val="accent2">
                    <a:lumMod val="75000"/>
                  </a:schemeClr>
                </a:solidFill>
              </a:rPr>
              <a:t>F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MPS 21</a:t>
            </a:r>
            <a:r>
              <a:rPr lang="en-US" dirty="0"/>
              <a:t>].</a:t>
            </a:r>
          </a:p>
          <a:p>
            <a:r>
              <a:rPr lang="en-US" dirty="0"/>
              <a:t>Redesigning Bitcoin’s fee market [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LSZ 19</a:t>
            </a:r>
            <a:r>
              <a:rPr lang="en-US" dirty="0"/>
              <a:t>].</a:t>
            </a:r>
          </a:p>
          <a:p>
            <a:r>
              <a:rPr lang="en-US" dirty="0"/>
              <a:t>An incentive analysis of some bitcoin fee mechanisms [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Y 20</a:t>
            </a:r>
            <a:r>
              <a:rPr lang="en-US" dirty="0"/>
              <a:t>].</a:t>
            </a:r>
          </a:p>
          <a:p>
            <a:r>
              <a:rPr lang="en-US" dirty="0"/>
              <a:t>On Bitcoin and red balloons [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BDOZ 11</a:t>
            </a:r>
            <a:r>
              <a:rPr lang="en-US" dirty="0"/>
              <a:t>].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FFE60-FF45-F14D-AE82-07AF1E1A8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7A0-9836-0546-90C2-916B04F4820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8649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7C606-63B2-6544-9A27-86C4188CE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References: Others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EE884-DD7C-3248-AD21-BF43719C9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Bitcoin: a natural oligopoly [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AW 18</a:t>
            </a:r>
            <a:r>
              <a:rPr lang="en-US" dirty="0"/>
              <a:t>].</a:t>
            </a:r>
          </a:p>
          <a:p>
            <a:r>
              <a:rPr lang="en-US" dirty="0"/>
              <a:t>Energy equilibria in proof-of-work [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FKKP 19</a:t>
            </a:r>
            <a:r>
              <a:rPr lang="en-US" dirty="0"/>
              <a:t>].</a:t>
            </a:r>
          </a:p>
          <a:p>
            <a:r>
              <a:rPr lang="en-US" dirty="0"/>
              <a:t>The byzantine generals problem [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LSP, 82</a:t>
            </a:r>
            <a:r>
              <a:rPr lang="en-US" dirty="0"/>
              <a:t>].</a:t>
            </a:r>
          </a:p>
          <a:p>
            <a:r>
              <a:rPr lang="en-US" dirty="0"/>
              <a:t>An economic analysis of difficulty adjustment algorithms in proof-of-work blockchain systems [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NOH 20</a:t>
            </a:r>
            <a:r>
              <a:rPr lang="en-US" dirty="0"/>
              <a:t>].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06A807-724E-1940-82C7-3AC05EF87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7A0-9836-0546-90C2-916B04F4820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901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86B8A-4596-F044-86EB-9F77E36F3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Blockchains are mechanisms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B9B1C2-63E0-C448-BD32-A00315DE7C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8" y="1825625"/>
                <a:ext cx="8411763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Game with </a:t>
                </a:r>
                <a:r>
                  <a:rPr lang="en-US" b="1" dirty="0"/>
                  <a:t>users</a:t>
                </a:r>
                <a:r>
                  <a:rPr lang="en-US" dirty="0"/>
                  <a:t> and </a:t>
                </a:r>
                <a:r>
                  <a:rPr lang="en-US" b="1" dirty="0"/>
                  <a:t>miners</a:t>
                </a:r>
                <a:r>
                  <a:rPr lang="en-US" dirty="0"/>
                  <a:t>.</a:t>
                </a:r>
              </a:p>
              <a:p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Users</a:t>
                </a:r>
              </a:p>
              <a:p>
                <a:pPr lvl="1"/>
                <a:r>
                  <a:rPr lang="en-US" dirty="0"/>
                  <a:t>Submit transactions.</a:t>
                </a:r>
              </a:p>
              <a:p>
                <a:r>
                  <a:rPr lang="en-US" b="1" dirty="0">
                    <a:solidFill>
                      <a:schemeClr val="accent6">
                        <a:lumMod val="75000"/>
                      </a:schemeClr>
                    </a:solidFill>
                  </a:rPr>
                  <a:t>Miners</a:t>
                </a:r>
              </a:p>
              <a:p>
                <a:pPr lvl="1"/>
                <a:r>
                  <a:rPr lang="en-US" dirty="0"/>
                  <a:t>Create blocks.</a:t>
                </a:r>
              </a:p>
              <a:p>
                <a:pPr lvl="1"/>
                <a:r>
                  <a:rPr lang="en-US" dirty="0"/>
                  <a:t>Each block stores at most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transactions.</a:t>
                </a:r>
              </a:p>
              <a:p>
                <a:pPr lvl="1"/>
                <a:r>
                  <a:rPr lang="en-US" dirty="0"/>
                  <a:t>Receives fresh coins as reward.</a:t>
                </a:r>
              </a:p>
              <a:p>
                <a:r>
                  <a:rPr lang="en-US" dirty="0"/>
                  <a:t>Conflict resolution via the longest chain rule.</a:t>
                </a:r>
              </a:p>
              <a:p>
                <a:pPr lvl="1"/>
                <a:r>
                  <a:rPr lang="en-US" dirty="0"/>
                  <a:t>Intended behavior: </a:t>
                </a:r>
                <a:r>
                  <a:rPr lang="en-US" b="1" dirty="0"/>
                  <a:t>ALL</a:t>
                </a:r>
                <a:r>
                  <a:rPr lang="en-US" dirty="0"/>
                  <a:t> miners extend the longest path.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B9B1C2-63E0-C448-BD32-A00315DE7C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825625"/>
                <a:ext cx="8411763" cy="4351338"/>
              </a:xfrm>
              <a:blipFill>
                <a:blip r:embed="rId3"/>
                <a:stretch>
                  <a:fillRect l="-120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757489-E378-394E-ACEA-5392FB76D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7A0-9836-0546-90C2-916B04F48200}" type="slidenum">
              <a:rPr lang="en-US" smtClean="0"/>
              <a:t>5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6D477F4-C8E6-084F-98E3-3A0B4619DB04}"/>
              </a:ext>
            </a:extLst>
          </p:cNvPr>
          <p:cNvGrpSpPr/>
          <p:nvPr/>
        </p:nvGrpSpPr>
        <p:grpSpPr>
          <a:xfrm>
            <a:off x="8446204" y="1597226"/>
            <a:ext cx="2016583" cy="888921"/>
            <a:chOff x="8446204" y="1597226"/>
            <a:chExt cx="2016583" cy="88892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72D2705-5CFE-4949-93F8-3FD78E2852C5}"/>
                </a:ext>
              </a:extLst>
            </p:cNvPr>
            <p:cNvSpPr/>
            <p:nvPr/>
          </p:nvSpPr>
          <p:spPr>
            <a:xfrm>
              <a:off x="8446204" y="1682385"/>
              <a:ext cx="803762" cy="80376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565362-3AA1-6C4B-AE0A-2383C40D5A41}"/>
                </a:ext>
              </a:extLst>
            </p:cNvPr>
            <p:cNvSpPr txBox="1"/>
            <p:nvPr/>
          </p:nvSpPr>
          <p:spPr>
            <a:xfrm>
              <a:off x="9047015" y="1597226"/>
              <a:ext cx="1415772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dirty="0"/>
                <a:t>Alice has $10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8B50285-3D6E-EE46-A3C6-5CBA3B0FDD63}"/>
              </a:ext>
            </a:extLst>
          </p:cNvPr>
          <p:cNvGrpSpPr/>
          <p:nvPr/>
        </p:nvGrpSpPr>
        <p:grpSpPr>
          <a:xfrm>
            <a:off x="9132258" y="2368439"/>
            <a:ext cx="2522936" cy="1459003"/>
            <a:chOff x="9132258" y="2368439"/>
            <a:chExt cx="2522936" cy="1459003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A7E9CB3-D719-5843-BC40-E9B3B212F3D8}"/>
                </a:ext>
              </a:extLst>
            </p:cNvPr>
            <p:cNvSpPr/>
            <p:nvPr/>
          </p:nvSpPr>
          <p:spPr>
            <a:xfrm>
              <a:off x="9159988" y="3023680"/>
              <a:ext cx="803762" cy="803762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5067886-8C6C-964F-8A32-4C847C30CC4E}"/>
                </a:ext>
              </a:extLst>
            </p:cNvPr>
            <p:cNvSpPr txBox="1"/>
            <p:nvPr/>
          </p:nvSpPr>
          <p:spPr>
            <a:xfrm>
              <a:off x="9906863" y="2961666"/>
              <a:ext cx="1748331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Alice sends $10 to Bob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698B455-C0C2-4346-84FB-E1084817AACF}"/>
                </a:ext>
              </a:extLst>
            </p:cNvPr>
            <p:cNvCxnSpPr>
              <a:cxnSpLocks/>
              <a:stCxn id="17" idx="0"/>
              <a:endCxn id="5" idx="5"/>
            </p:cNvCxnSpPr>
            <p:nvPr/>
          </p:nvCxnSpPr>
          <p:spPr>
            <a:xfrm flipH="1" flipV="1">
              <a:off x="9132258" y="2368439"/>
              <a:ext cx="429611" cy="65524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B60C7B-922C-E541-9D26-0F1D5E30C5B6}"/>
              </a:ext>
            </a:extLst>
          </p:cNvPr>
          <p:cNvGrpSpPr/>
          <p:nvPr/>
        </p:nvGrpSpPr>
        <p:grpSpPr>
          <a:xfrm>
            <a:off x="7329687" y="2368439"/>
            <a:ext cx="1496243" cy="1912720"/>
            <a:chOff x="7329687" y="2368439"/>
            <a:chExt cx="1496243" cy="1912720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09B6B24-E994-184B-B906-7E869DBE0541}"/>
                </a:ext>
              </a:extLst>
            </p:cNvPr>
            <p:cNvSpPr/>
            <p:nvPr/>
          </p:nvSpPr>
          <p:spPr>
            <a:xfrm>
              <a:off x="7793177" y="3023680"/>
              <a:ext cx="803762" cy="803762"/>
            </a:xfrm>
            <a:prstGeom prst="ellipse">
              <a:avLst/>
            </a:prstGeom>
            <a:noFill/>
            <a:ln w="12700">
              <a:prstDash val="solid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803762"/>
                        <a:gd name="connsiteY0" fmla="*/ 401881 h 803762"/>
                        <a:gd name="connsiteX1" fmla="*/ 401881 w 803762"/>
                        <a:gd name="connsiteY1" fmla="*/ 0 h 803762"/>
                        <a:gd name="connsiteX2" fmla="*/ 803762 w 803762"/>
                        <a:gd name="connsiteY2" fmla="*/ 401881 h 803762"/>
                        <a:gd name="connsiteX3" fmla="*/ 401881 w 803762"/>
                        <a:gd name="connsiteY3" fmla="*/ 803762 h 803762"/>
                        <a:gd name="connsiteX4" fmla="*/ 0 w 803762"/>
                        <a:gd name="connsiteY4" fmla="*/ 401881 h 80376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803762" h="803762" extrusionOk="0">
                          <a:moveTo>
                            <a:pt x="0" y="401881"/>
                          </a:moveTo>
                          <a:cubicBezTo>
                            <a:pt x="-29381" y="161805"/>
                            <a:pt x="160505" y="7290"/>
                            <a:pt x="401881" y="0"/>
                          </a:cubicBezTo>
                          <a:cubicBezTo>
                            <a:pt x="647401" y="4961"/>
                            <a:pt x="776581" y="180792"/>
                            <a:pt x="803762" y="401881"/>
                          </a:cubicBezTo>
                          <a:cubicBezTo>
                            <a:pt x="782505" y="644592"/>
                            <a:pt x="620192" y="823892"/>
                            <a:pt x="401881" y="803762"/>
                          </a:cubicBezTo>
                          <a:cubicBezTo>
                            <a:pt x="172935" y="799936"/>
                            <a:pt x="31555" y="638911"/>
                            <a:pt x="0" y="401881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9803F6-06DA-894B-B8FB-2D8CBFA26351}"/>
                </a:ext>
              </a:extLst>
            </p:cNvPr>
            <p:cNvSpPr txBox="1"/>
            <p:nvPr/>
          </p:nvSpPr>
          <p:spPr>
            <a:xfrm>
              <a:off x="7329687" y="3634828"/>
              <a:ext cx="1496243" cy="64633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dirty="0"/>
                <a:t>Alice sends $10 to Charlie</a:t>
              </a:r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5BDADF4-C5D8-2844-8F1E-70FB2C521842}"/>
                </a:ext>
              </a:extLst>
            </p:cNvPr>
            <p:cNvCxnSpPr>
              <a:cxnSpLocks/>
              <a:stCxn id="19" idx="0"/>
              <a:endCxn id="5" idx="3"/>
            </p:cNvCxnSpPr>
            <p:nvPr/>
          </p:nvCxnSpPr>
          <p:spPr>
            <a:xfrm flipV="1">
              <a:off x="8195058" y="2368439"/>
              <a:ext cx="368854" cy="655241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8FA7D0EF-7C90-E447-A6F7-03E80C105AD6}"/>
              </a:ext>
            </a:extLst>
          </p:cNvPr>
          <p:cNvGrpSpPr/>
          <p:nvPr/>
        </p:nvGrpSpPr>
        <p:grpSpPr>
          <a:xfrm>
            <a:off x="9159988" y="3827442"/>
            <a:ext cx="803762" cy="1110146"/>
            <a:chOff x="9159988" y="3827442"/>
            <a:chExt cx="803762" cy="1110146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71966E5-4461-124C-B15C-6367B031D591}"/>
                </a:ext>
              </a:extLst>
            </p:cNvPr>
            <p:cNvSpPr/>
            <p:nvPr/>
          </p:nvSpPr>
          <p:spPr>
            <a:xfrm>
              <a:off x="9159988" y="4133826"/>
              <a:ext cx="803762" cy="803762"/>
            </a:xfrm>
            <a:prstGeom prst="ellipse">
              <a:avLst/>
            </a:prstGeom>
            <a:noFill/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E36EA00-C657-1F46-B969-4A299B003756}"/>
                </a:ext>
              </a:extLst>
            </p:cNvPr>
            <p:cNvCxnSpPr>
              <a:cxnSpLocks/>
              <a:stCxn id="21" idx="0"/>
              <a:endCxn id="17" idx="4"/>
            </p:cNvCxnSpPr>
            <p:nvPr/>
          </p:nvCxnSpPr>
          <p:spPr>
            <a:xfrm flipV="1">
              <a:off x="9561869" y="3827442"/>
              <a:ext cx="0" cy="306384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04115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9FA41-84BD-7447-891E-6C2C5CD05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453B2-DFD6-0B4B-A941-350CDB793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791825" cy="4486275"/>
          </a:xfrm>
        </p:spPr>
        <p:txBody>
          <a:bodyPr>
            <a:normAutofit/>
          </a:bodyPr>
          <a:lstStyle/>
          <a:p>
            <a:r>
              <a:rPr lang="en-US" dirty="0"/>
              <a:t>What adversaries </a:t>
            </a:r>
            <a:r>
              <a:rPr lang="en-US" b="1" dirty="0"/>
              <a:t>cannot</a:t>
            </a:r>
            <a:r>
              <a:rPr lang="en-US" dirty="0"/>
              <a:t> do:</a:t>
            </a:r>
          </a:p>
          <a:p>
            <a:pPr lvl="1"/>
            <a:r>
              <a:rPr lang="en-US" dirty="0"/>
              <a:t>Change blocks, pointers, transaction, …</a:t>
            </a:r>
          </a:p>
          <a:p>
            <a:pPr lvl="1"/>
            <a:r>
              <a:rPr lang="en-US" dirty="0"/>
              <a:t>Steal someone else’s block or coins.</a:t>
            </a:r>
          </a:p>
          <a:p>
            <a:pPr lvl="1"/>
            <a:r>
              <a:rPr lang="en-US" b="1" dirty="0"/>
              <a:t>Takeaway</a:t>
            </a:r>
            <a:r>
              <a:rPr lang="en-US" dirty="0"/>
              <a:t>: you cannot break crypto.</a:t>
            </a:r>
          </a:p>
          <a:p>
            <a:r>
              <a:rPr lang="en-US" dirty="0"/>
              <a:t>What adversaries </a:t>
            </a:r>
            <a:r>
              <a:rPr lang="en-US" b="1" dirty="0"/>
              <a:t>can</a:t>
            </a:r>
            <a:r>
              <a:rPr lang="en-US" dirty="0"/>
              <a:t> do:</a:t>
            </a:r>
          </a:p>
          <a:p>
            <a:pPr lvl="1"/>
            <a:r>
              <a:rPr lang="en-US" dirty="0"/>
              <a:t>Point to any block (</a:t>
            </a:r>
            <a:r>
              <a:rPr lang="en-US" b="1" dirty="0"/>
              <a:t>NOT</a:t>
            </a:r>
            <a:r>
              <a:rPr lang="en-US" dirty="0"/>
              <a:t> extend the longest path).</a:t>
            </a:r>
          </a:p>
          <a:p>
            <a:pPr lvl="1"/>
            <a:r>
              <a:rPr lang="en-US" dirty="0"/>
              <a:t>Hide a block (and broadcast it later).</a:t>
            </a:r>
          </a:p>
          <a:p>
            <a:pPr lvl="1"/>
            <a:r>
              <a:rPr lang="en-US" dirty="0"/>
              <a:t>Include any transactions in a block.</a:t>
            </a:r>
          </a:p>
          <a:p>
            <a:pPr lvl="1"/>
            <a:r>
              <a:rPr lang="en-US" b="1" dirty="0"/>
              <a:t>Takeaway</a:t>
            </a:r>
            <a:r>
              <a:rPr lang="en-US" dirty="0"/>
              <a:t>: the algorithm designer cannot force miners to take any particular action.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84150D-616D-484C-AC06-34B33F704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7A0-9836-0546-90C2-916B04F48200}" type="slidenum">
              <a:rPr lang="en-US" smtClean="0"/>
              <a:t>6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4960D03-545F-A44F-9B7B-BA0491FF506C}"/>
              </a:ext>
            </a:extLst>
          </p:cNvPr>
          <p:cNvSpPr/>
          <p:nvPr/>
        </p:nvSpPr>
        <p:spPr>
          <a:xfrm>
            <a:off x="8622651" y="1679078"/>
            <a:ext cx="803762" cy="80376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8094B71-816C-184B-B75F-9D595E661342}"/>
              </a:ext>
            </a:extLst>
          </p:cNvPr>
          <p:cNvGrpSpPr/>
          <p:nvPr/>
        </p:nvGrpSpPr>
        <p:grpSpPr>
          <a:xfrm>
            <a:off x="7723083" y="2365132"/>
            <a:ext cx="1073983" cy="1373511"/>
            <a:chOff x="7609669" y="2365132"/>
            <a:chExt cx="1073983" cy="1373511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FB053AC-C282-0C49-956E-14D4E0C02C61}"/>
                </a:ext>
              </a:extLst>
            </p:cNvPr>
            <p:cNvSpPr/>
            <p:nvPr/>
          </p:nvSpPr>
          <p:spPr>
            <a:xfrm>
              <a:off x="7609669" y="2934881"/>
              <a:ext cx="803762" cy="80376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1AC8B51-1311-0E48-99FC-B0C8EBE7DA9E}"/>
                </a:ext>
              </a:extLst>
            </p:cNvPr>
            <p:cNvCxnSpPr>
              <a:cxnSpLocks/>
              <a:stCxn id="12" idx="0"/>
              <a:endCxn id="5" idx="3"/>
            </p:cNvCxnSpPr>
            <p:nvPr/>
          </p:nvCxnSpPr>
          <p:spPr>
            <a:xfrm flipV="1">
              <a:off x="8011550" y="2365132"/>
              <a:ext cx="672102" cy="569749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877DA07-28D8-5B4A-89A9-109595844BAD}"/>
              </a:ext>
            </a:extLst>
          </p:cNvPr>
          <p:cNvGrpSpPr/>
          <p:nvPr/>
        </p:nvGrpSpPr>
        <p:grpSpPr>
          <a:xfrm>
            <a:off x="9308705" y="2346290"/>
            <a:ext cx="2829958" cy="1405875"/>
            <a:chOff x="9308705" y="2346290"/>
            <a:chExt cx="2829958" cy="140587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D9FA8F0-E777-A547-8FD7-ED32FBC6D091}"/>
                </a:ext>
              </a:extLst>
            </p:cNvPr>
            <p:cNvGrpSpPr/>
            <p:nvPr/>
          </p:nvGrpSpPr>
          <p:grpSpPr>
            <a:xfrm>
              <a:off x="9308705" y="2365132"/>
              <a:ext cx="2829958" cy="1387033"/>
              <a:chOff x="9308705" y="2365132"/>
              <a:chExt cx="2829958" cy="1387033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C2588B8-56AA-FF49-A544-1ED3F5E45150}"/>
                  </a:ext>
                </a:extLst>
              </p:cNvPr>
              <p:cNvSpPr/>
              <p:nvPr/>
            </p:nvSpPr>
            <p:spPr>
              <a:xfrm>
                <a:off x="9430707" y="2948403"/>
                <a:ext cx="803762" cy="803762"/>
              </a:xfrm>
              <a:prstGeom prst="ellipse">
                <a:avLst/>
              </a:prstGeom>
              <a:noFill/>
              <a:ln w="635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4B83F39E-4C93-864A-8FA6-A1E3AF6C6AF1}"/>
                  </a:ext>
                </a:extLst>
              </p:cNvPr>
              <p:cNvCxnSpPr>
                <a:cxnSpLocks/>
                <a:stCxn id="6" idx="0"/>
                <a:endCxn id="5" idx="5"/>
              </p:cNvCxnSpPr>
              <p:nvPr/>
            </p:nvCxnSpPr>
            <p:spPr>
              <a:xfrm flipH="1" flipV="1">
                <a:off x="9308705" y="2365132"/>
                <a:ext cx="523883" cy="583271"/>
              </a:xfrm>
              <a:prstGeom prst="straightConnector1">
                <a:avLst/>
              </a:prstGeom>
              <a:ln w="12700"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148FD19-E6AA-D545-AA7A-F61BEA9F6F5A}"/>
                  </a:ext>
                </a:extLst>
              </p:cNvPr>
              <p:cNvSpPr txBox="1"/>
              <p:nvPr/>
            </p:nvSpPr>
            <p:spPr>
              <a:xfrm>
                <a:off x="10248345" y="2934881"/>
                <a:ext cx="1890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Adversary’s block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FC11A3-E8DD-2649-9128-7249D415F1F3}"/>
                </a:ext>
              </a:extLst>
            </p:cNvPr>
            <p:cNvSpPr txBox="1"/>
            <p:nvPr/>
          </p:nvSpPr>
          <p:spPr>
            <a:xfrm>
              <a:off x="9570646" y="2346290"/>
              <a:ext cx="1501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Hidden blocks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098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F1714-BC5A-D946-A07F-ECBADBD6B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3EE0C-FE4F-8E4A-AB79-0C70357FE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204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Mining games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Proof-of-work (</a:t>
            </a:r>
            <a:r>
              <a:rPr lang="en-US" dirty="0" err="1"/>
              <a:t>PoW</a:t>
            </a:r>
            <a:r>
              <a:rPr lang="en-US" dirty="0"/>
              <a:t>) [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Eyal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Sirer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13</a:t>
            </a:r>
            <a:r>
              <a:rPr lang="en-US" dirty="0"/>
              <a:t>][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Sapirshtein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Sompolinsky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, Zohar 16</a:t>
            </a:r>
            <a:r>
              <a:rPr lang="en-US" dirty="0"/>
              <a:t>] [</a:t>
            </a:r>
            <a:r>
              <a:rPr lang="en-US" b="1" u="sng" dirty="0">
                <a:solidFill>
                  <a:schemeClr val="accent2">
                    <a:lumMod val="75000"/>
                  </a:schemeClr>
                </a:solidFill>
              </a:rPr>
              <a:t>F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, Weinberg 21</a:t>
            </a:r>
            <a:r>
              <a:rPr lang="en-US" dirty="0"/>
              <a:t>].</a:t>
            </a:r>
          </a:p>
          <a:p>
            <a:pPr lvl="1"/>
            <a:r>
              <a:rPr lang="en-US" dirty="0"/>
              <a:t>Energy-efficient alternative: Proof-of-stake (</a:t>
            </a:r>
            <a:r>
              <a:rPr lang="en-US" dirty="0" err="1"/>
              <a:t>PoS</a:t>
            </a:r>
            <a:r>
              <a:rPr lang="en-US" dirty="0"/>
              <a:t>) [</a:t>
            </a:r>
            <a:r>
              <a:rPr lang="en-US" b="1" u="sng" dirty="0">
                <a:solidFill>
                  <a:schemeClr val="accent2">
                    <a:lumMod val="75000"/>
                  </a:schemeClr>
                </a:solidFill>
              </a:rPr>
              <a:t>F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, Weinberg 21</a:t>
            </a:r>
            <a:r>
              <a:rPr lang="en-US" dirty="0"/>
              <a:t>].</a:t>
            </a:r>
          </a:p>
          <a:p>
            <a:r>
              <a:rPr lang="en-US" dirty="0"/>
              <a:t>Transaction fee auctions.</a:t>
            </a:r>
          </a:p>
          <a:p>
            <a:pPr lvl="1"/>
            <a:r>
              <a:rPr lang="en-US" dirty="0"/>
              <a:t>Monopolistic pricing [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Lavi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Sattath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Zoha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19</a:t>
            </a:r>
            <a:r>
              <a:rPr lang="en-US" dirty="0"/>
              <a:t>][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Yao 20</a:t>
            </a:r>
            <a:r>
              <a:rPr lang="en-US" dirty="0"/>
              <a:t>].</a:t>
            </a:r>
          </a:p>
          <a:p>
            <a:pPr lvl="1"/>
            <a:r>
              <a:rPr lang="en-US" dirty="0"/>
              <a:t>Dynamic posted-pricing [</a:t>
            </a:r>
            <a:r>
              <a:rPr lang="en-US" b="1" u="sng" dirty="0">
                <a:solidFill>
                  <a:schemeClr val="accent2">
                    <a:lumMod val="75000"/>
                  </a:schemeClr>
                </a:solidFill>
              </a:rPr>
              <a:t>F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Moroz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, Parkes, Stern, 21</a:t>
            </a:r>
            <a:r>
              <a:rPr lang="en-US" dirty="0"/>
              <a:t>].</a:t>
            </a:r>
          </a:p>
          <a:p>
            <a:r>
              <a:rPr lang="en-US" dirty="0"/>
              <a:t>Mining pools.</a:t>
            </a:r>
          </a:p>
          <a:p>
            <a:pPr lvl="1"/>
            <a:r>
              <a:rPr lang="en-US" dirty="0"/>
              <a:t>Attacks on mining pools [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Eyal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14</a:t>
            </a:r>
            <a:r>
              <a:rPr lang="en-US" dirty="0"/>
              <a:t>].</a:t>
            </a:r>
          </a:p>
          <a:p>
            <a:r>
              <a:rPr lang="en-US" dirty="0"/>
              <a:t>Difficult adjustment algorithm (DAA)</a:t>
            </a:r>
          </a:p>
          <a:p>
            <a:pPr lvl="1"/>
            <a:r>
              <a:rPr lang="en-US" dirty="0"/>
              <a:t>Bitcoin cash vs Bitcoin [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Noda , Okumura, Hashimoto 20]</a:t>
            </a:r>
          </a:p>
          <a:p>
            <a:pPr lvl="1"/>
            <a:r>
              <a:rPr lang="en-US" dirty="0"/>
              <a:t>Chaotic pure equilibrium in </a:t>
            </a:r>
            <a:r>
              <a:rPr lang="en-US" dirty="0" err="1"/>
              <a:t>PoW</a:t>
            </a:r>
            <a:r>
              <a:rPr lang="en-US" dirty="0"/>
              <a:t> [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Fiat,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Karlin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,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Koutsoupias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, Papadimitriou, 19</a:t>
            </a:r>
            <a:r>
              <a:rPr lang="en-US" dirty="0"/>
              <a:t>].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E8C23C-7C5E-2444-A52F-3C0487EB3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7A0-9836-0546-90C2-916B04F482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311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29F18-E430-B34B-9C88-CB08E3FD0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Bitcoin’s Proof-of-work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09720-E68E-864E-AF17-DB28B0A2A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Mining tournament.</a:t>
            </a:r>
          </a:p>
          <a:p>
            <a:pPr lvl="1"/>
            <a:r>
              <a:rPr lang="en-US" dirty="0"/>
              <a:t>First to solve the </a:t>
            </a:r>
            <a:r>
              <a:rPr lang="en-US" dirty="0" err="1"/>
              <a:t>cryptopuzzle</a:t>
            </a:r>
            <a:r>
              <a:rPr lang="en-US" dirty="0"/>
              <a:t> receives the </a:t>
            </a:r>
            <a:r>
              <a:rPr lang="en-US" b="1" dirty="0"/>
              <a:t>privilege</a:t>
            </a:r>
            <a:r>
              <a:rPr lang="en-US" dirty="0"/>
              <a:t> to create a block.</a:t>
            </a:r>
          </a:p>
          <a:p>
            <a:pPr lvl="1"/>
            <a:r>
              <a:rPr lang="en-US" dirty="0"/>
              <a:t>The creator of each block currently receives 6.25 Bitcoins.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9165A6-3D53-1B4F-8DA5-0A0A53080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7A0-9836-0546-90C2-916B04F48200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D3BFE52-2979-7344-A315-D6831533AE52}"/>
              </a:ext>
            </a:extLst>
          </p:cNvPr>
          <p:cNvGrpSpPr/>
          <p:nvPr/>
        </p:nvGrpSpPr>
        <p:grpSpPr>
          <a:xfrm>
            <a:off x="3458125" y="3644522"/>
            <a:ext cx="4935174" cy="2225408"/>
            <a:chOff x="3409999" y="2928545"/>
            <a:chExt cx="4935174" cy="2225408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2081B11-83A1-3D43-A617-902F004DE700}"/>
                </a:ext>
              </a:extLst>
            </p:cNvPr>
            <p:cNvSpPr/>
            <p:nvPr/>
          </p:nvSpPr>
          <p:spPr>
            <a:xfrm>
              <a:off x="5897218" y="2928545"/>
              <a:ext cx="803762" cy="80376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8D9897F8-2EAA-2149-B983-37322367FFB5}"/>
                    </a:ext>
                  </a:extLst>
                </p:cNvPr>
                <p:cNvSpPr txBox="1"/>
                <p:nvPr/>
              </p:nvSpPr>
              <p:spPr>
                <a:xfrm>
                  <a:off x="3409999" y="4475073"/>
                  <a:ext cx="2487219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𝐻𝑎𝑠h</m:t>
                        </m:r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𝑁𝑜𝑛𝑐𝑒</m:t>
                        </m:r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D44D35F-2986-0845-B928-F1620C4BB9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9999" y="4475073"/>
                  <a:ext cx="2487219" cy="553998"/>
                </a:xfrm>
                <a:prstGeom prst="rect">
                  <a:avLst/>
                </a:prstGeom>
                <a:blipFill>
                  <a:blip r:embed="rId5"/>
                  <a:stretch>
                    <a:fillRect b="-2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31AAD2C-90A0-2C45-9C15-4BA32B1F661B}"/>
                </a:ext>
              </a:extLst>
            </p:cNvPr>
            <p:cNvSpPr/>
            <p:nvPr/>
          </p:nvSpPr>
          <p:spPr>
            <a:xfrm>
              <a:off x="5897218" y="4350191"/>
              <a:ext cx="803762" cy="803762"/>
            </a:xfrm>
            <a:prstGeom prst="ellipse">
              <a:avLst/>
            </a:prstGeom>
            <a:noFill/>
            <a:ln w="63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6E5E39B0-4FE9-184C-8576-0D7A5908F911}"/>
                </a:ext>
              </a:extLst>
            </p:cNvPr>
            <p:cNvCxnSpPr>
              <a:stCxn id="8" idx="0"/>
              <a:endCxn id="6" idx="4"/>
            </p:cNvCxnSpPr>
            <p:nvPr/>
          </p:nvCxnSpPr>
          <p:spPr>
            <a:xfrm flipV="1">
              <a:off x="6299099" y="3732307"/>
              <a:ext cx="0" cy="617884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2AFB304-6702-1145-A851-EB0BA1394183}"/>
                    </a:ext>
                  </a:extLst>
                </p:cNvPr>
                <p:cNvSpPr txBox="1"/>
                <p:nvPr/>
              </p:nvSpPr>
              <p:spPr>
                <a:xfrm>
                  <a:off x="6711071" y="4451372"/>
                  <a:ext cx="1634102" cy="5539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00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3000" b="0" i="1" dirty="0" smtClean="0">
                            <a:latin typeface="Cambria Math" panose="02040503050406030204" pitchFamily="18" charset="0"/>
                          </a:rPr>
                          <m:t>&lt;</m:t>
                        </m:r>
                        <m:sSup>
                          <m:sSupPr>
                            <m:ctrlPr>
                              <a:rPr lang="en-US" sz="30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0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3000" b="0" i="1" dirty="0" smtClean="0">
                                <a:latin typeface="Cambria Math" panose="02040503050406030204" pitchFamily="18" charset="0"/>
                              </a:rPr>
                              <m:t>190</m:t>
                            </m:r>
                          </m:sup>
                        </m:sSup>
                      </m:oMath>
                    </m:oMathPara>
                  </a14:m>
                  <a:endParaRPr lang="en-US" sz="3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02AFB304-6702-1145-A851-EB0BA13941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1071" y="4451372"/>
                  <a:ext cx="1634102" cy="553998"/>
                </a:xfrm>
                <a:prstGeom prst="rect">
                  <a:avLst/>
                </a:prstGeom>
                <a:blipFill>
                  <a:blip r:embed="rId6"/>
                  <a:stretch>
                    <a:fillRect l="-3101" b="-2045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FC2201-0C76-B44D-B357-E2DFF53145C4}"/>
                  </a:ext>
                </a:extLst>
              </p:cNvPr>
              <p:cNvSpPr txBox="1"/>
              <p:nvPr/>
            </p:nvSpPr>
            <p:spPr>
              <a:xfrm>
                <a:off x="7659974" y="3816628"/>
                <a:ext cx="3172920" cy="6494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Random oracle model</a:t>
                </a:r>
                <a:r>
                  <a:rPr lang="en-US" dirty="0"/>
                  <a:t>: for all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𝐻𝑎𝑠h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 ~ </m:t>
                      </m:r>
                      <m:r>
                        <a:rPr lang="en-US" i="1" dirty="0" err="1" smtClean="0">
                          <a:latin typeface="Cambria Math" panose="02040503050406030204" pitchFamily="18" charset="0"/>
                        </a:rPr>
                        <m:t>𝑈𝑛𝑖𝑓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256</m:t>
                          </m:r>
                        </m:sup>
                      </m:sSup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FC2201-0C76-B44D-B357-E2DFF53145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9974" y="3816628"/>
                <a:ext cx="3172920" cy="649409"/>
              </a:xfrm>
              <a:prstGeom prst="rect">
                <a:avLst/>
              </a:prstGeom>
              <a:blipFill>
                <a:blip r:embed="rId7"/>
                <a:stretch>
                  <a:fillRect l="-1600" t="-3846" r="-800" b="-9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125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1CC5F-7ECB-E04D-80F4-C1F73070B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832845-32F8-6E4F-89D7-5007B735FA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8214111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Setup</a:t>
                </a:r>
              </a:p>
              <a:p>
                <a:pPr lvl="1"/>
                <a:r>
                  <a:rPr lang="en-US" dirty="0"/>
                  <a:t>Miner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has mining power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At all times, miner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is aware of directed tree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Game</a:t>
                </a:r>
              </a:p>
              <a:p>
                <a:pPr lvl="1"/>
                <a:r>
                  <a:rPr lang="en-US" dirty="0"/>
                  <a:t>Each time step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sample miner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from distribution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(1),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(2), …,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</m:oMath>
                </a14:m>
                <a:r>
                  <a:rPr lang="en-US" dirty="0"/>
                  <a:t> to create block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creates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with a single directed edge to any node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Each time step, every miner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can broadcast any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Game stops when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has height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for some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Payoff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𝑛𝑜𝑑𝑒𝑠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𝑙𝑜𝑛𝑔𝑒𝑠𝑡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𝑝𝑎𝑡h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den>
                    </m:f>
                  </m:oMath>
                </a14:m>
                <a:r>
                  <a:rPr lang="en-US" dirty="0"/>
                  <a:t>	 (take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→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/>
                  <a:t>).</a:t>
                </a:r>
              </a:p>
              <a:p>
                <a:pPr lvl="1"/>
                <a:r>
                  <a:rPr lang="en-US" b="1" dirty="0"/>
                  <a:t>Sanity check:</a:t>
                </a:r>
                <a:r>
                  <a:rPr lang="en-US" dirty="0"/>
                  <a:t> because of Bitcoin’s difficult adjustment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/>
                  <a:t> is proportional to time.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832845-32F8-6E4F-89D7-5007B735FA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8214111" cy="4351338"/>
              </a:xfrm>
              <a:blipFill>
                <a:blip r:embed="rId2"/>
                <a:stretch>
                  <a:fillRect l="-1080" t="-6105" b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E5D1E-E203-B642-A0FC-2A384F9BA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E737A0-9836-0546-90C2-916B04F48200}" type="slidenum">
              <a:rPr lang="en-US" smtClean="0"/>
              <a:t>9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8A28AF9-E85A-0A48-8599-4AAA3AD8BA03}"/>
              </a:ext>
            </a:extLst>
          </p:cNvPr>
          <p:cNvSpPr/>
          <p:nvPr/>
        </p:nvSpPr>
        <p:spPr>
          <a:xfrm>
            <a:off x="10041233" y="1809164"/>
            <a:ext cx="803762" cy="80376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7C0D8FE-28FA-C843-A0F1-663C8A7F48ED}"/>
              </a:ext>
            </a:extLst>
          </p:cNvPr>
          <p:cNvGrpSpPr/>
          <p:nvPr/>
        </p:nvGrpSpPr>
        <p:grpSpPr>
          <a:xfrm>
            <a:off x="10727287" y="2495218"/>
            <a:ext cx="928167" cy="1130305"/>
            <a:chOff x="8637228" y="2168638"/>
            <a:chExt cx="928167" cy="113030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B15E63C-F957-CA49-B491-AD309534412B}"/>
                </a:ext>
              </a:extLst>
            </p:cNvPr>
            <p:cNvSpPr/>
            <p:nvPr/>
          </p:nvSpPr>
          <p:spPr>
            <a:xfrm>
              <a:off x="8761633" y="2495181"/>
              <a:ext cx="803762" cy="80376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B64DAC5-5F85-6745-A98E-2AAD21693C90}"/>
                </a:ext>
              </a:extLst>
            </p:cNvPr>
            <p:cNvCxnSpPr>
              <a:cxnSpLocks/>
              <a:stCxn id="9" idx="0"/>
              <a:endCxn id="5" idx="5"/>
            </p:cNvCxnSpPr>
            <p:nvPr/>
          </p:nvCxnSpPr>
          <p:spPr>
            <a:xfrm flipH="1" flipV="1">
              <a:off x="8637228" y="2168638"/>
              <a:ext cx="526286" cy="326543"/>
            </a:xfrm>
            <a:prstGeom prst="straightConnector1">
              <a:avLst/>
            </a:prstGeom>
            <a:ln w="63500">
              <a:solidFill>
                <a:schemeClr val="accent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7532C29-12E8-C744-8432-6D0375FE5ABB}"/>
              </a:ext>
            </a:extLst>
          </p:cNvPr>
          <p:cNvGrpSpPr/>
          <p:nvPr/>
        </p:nvGrpSpPr>
        <p:grpSpPr>
          <a:xfrm>
            <a:off x="10851692" y="3625523"/>
            <a:ext cx="803762" cy="1291676"/>
            <a:chOff x="8761633" y="3298943"/>
            <a:chExt cx="803762" cy="1291676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7A4EFD8-95B0-D649-AF34-36FF9ABFA19A}"/>
                </a:ext>
              </a:extLst>
            </p:cNvPr>
            <p:cNvSpPr/>
            <p:nvPr/>
          </p:nvSpPr>
          <p:spPr>
            <a:xfrm>
              <a:off x="8761633" y="3786857"/>
              <a:ext cx="803762" cy="80376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62C2E05-AF2A-3B42-830B-E7BADA2067C3}"/>
                </a:ext>
              </a:extLst>
            </p:cNvPr>
            <p:cNvCxnSpPr>
              <a:cxnSpLocks/>
              <a:stCxn id="12" idx="0"/>
              <a:endCxn id="9" idx="4"/>
            </p:cNvCxnSpPr>
            <p:nvPr/>
          </p:nvCxnSpPr>
          <p:spPr>
            <a:xfrm flipV="1">
              <a:off x="9163514" y="3298943"/>
              <a:ext cx="0" cy="487914"/>
            </a:xfrm>
            <a:prstGeom prst="straightConnector1">
              <a:avLst/>
            </a:prstGeom>
            <a:ln w="63500">
              <a:solidFill>
                <a:schemeClr val="accent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C832C7-C98C-8A48-8DB6-D99F997B3264}"/>
              </a:ext>
            </a:extLst>
          </p:cNvPr>
          <p:cNvGrpSpPr/>
          <p:nvPr/>
        </p:nvGrpSpPr>
        <p:grpSpPr>
          <a:xfrm>
            <a:off x="9112081" y="2495218"/>
            <a:ext cx="1046860" cy="1130305"/>
            <a:chOff x="9112081" y="2495218"/>
            <a:chExt cx="1046860" cy="113030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107675B-FB51-A044-9D54-8AA503FC393E}"/>
                </a:ext>
              </a:extLst>
            </p:cNvPr>
            <p:cNvSpPr/>
            <p:nvPr/>
          </p:nvSpPr>
          <p:spPr>
            <a:xfrm>
              <a:off x="9112081" y="2821761"/>
              <a:ext cx="803762" cy="803762"/>
            </a:xfrm>
            <a:prstGeom prst="ellipse">
              <a:avLst/>
            </a:prstGeom>
            <a:noFill/>
            <a:ln w="63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5CF544A-4131-0643-9FE1-394C238361D9}"/>
                </a:ext>
              </a:extLst>
            </p:cNvPr>
            <p:cNvCxnSpPr>
              <a:stCxn id="6" idx="0"/>
              <a:endCxn id="5" idx="3"/>
            </p:cNvCxnSpPr>
            <p:nvPr/>
          </p:nvCxnSpPr>
          <p:spPr>
            <a:xfrm flipV="1">
              <a:off x="9513962" y="2495218"/>
              <a:ext cx="644979" cy="3265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0066E10-2B7D-C346-B584-ED7D84AC9E05}"/>
              </a:ext>
            </a:extLst>
          </p:cNvPr>
          <p:cNvGrpSpPr/>
          <p:nvPr/>
        </p:nvGrpSpPr>
        <p:grpSpPr>
          <a:xfrm>
            <a:off x="9119763" y="3625523"/>
            <a:ext cx="803762" cy="1220978"/>
            <a:chOff x="9119763" y="3625523"/>
            <a:chExt cx="803762" cy="122097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19010AE-5B3B-8F46-8052-693186F96B72}"/>
                </a:ext>
              </a:extLst>
            </p:cNvPr>
            <p:cNvSpPr/>
            <p:nvPr/>
          </p:nvSpPr>
          <p:spPr>
            <a:xfrm>
              <a:off x="9119763" y="4042739"/>
              <a:ext cx="803762" cy="803762"/>
            </a:xfrm>
            <a:prstGeom prst="ellipse">
              <a:avLst/>
            </a:prstGeom>
            <a:noFill/>
            <a:ln w="63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06F1CE2-3CD2-2A49-A897-7A3BFD060B49}"/>
                </a:ext>
              </a:extLst>
            </p:cNvPr>
            <p:cNvCxnSpPr>
              <a:cxnSpLocks/>
              <a:stCxn id="15" idx="0"/>
              <a:endCxn id="6" idx="4"/>
            </p:cNvCxnSpPr>
            <p:nvPr/>
          </p:nvCxnSpPr>
          <p:spPr>
            <a:xfrm flipH="1" flipV="1">
              <a:off x="9513962" y="3625523"/>
              <a:ext cx="7682" cy="4172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11CDED8-62DB-D341-A9C9-3F7775534A9B}"/>
              </a:ext>
            </a:extLst>
          </p:cNvPr>
          <p:cNvGrpSpPr/>
          <p:nvPr/>
        </p:nvGrpSpPr>
        <p:grpSpPr>
          <a:xfrm>
            <a:off x="9111399" y="4846501"/>
            <a:ext cx="803762" cy="1125807"/>
            <a:chOff x="9111399" y="4846501"/>
            <a:chExt cx="803762" cy="112580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7E5A572-B3F8-5D47-9D84-391280200CB9}"/>
                </a:ext>
              </a:extLst>
            </p:cNvPr>
            <p:cNvSpPr/>
            <p:nvPr/>
          </p:nvSpPr>
          <p:spPr>
            <a:xfrm>
              <a:off x="9111399" y="5168546"/>
              <a:ext cx="803762" cy="803762"/>
            </a:xfrm>
            <a:prstGeom prst="ellipse">
              <a:avLst/>
            </a:prstGeom>
            <a:noFill/>
            <a:ln w="63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CF5FA56-1C69-5344-A04A-8A920BD8ACE4}"/>
                </a:ext>
              </a:extLst>
            </p:cNvPr>
            <p:cNvCxnSpPr>
              <a:cxnSpLocks/>
              <a:stCxn id="17" idx="0"/>
              <a:endCxn id="15" idx="4"/>
            </p:cNvCxnSpPr>
            <p:nvPr/>
          </p:nvCxnSpPr>
          <p:spPr>
            <a:xfrm flipV="1">
              <a:off x="9513280" y="4846501"/>
              <a:ext cx="8364" cy="3220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613B79E-11BA-324E-B5F7-D592EE289333}"/>
              </a:ext>
            </a:extLst>
          </p:cNvPr>
          <p:cNvSpPr txBox="1"/>
          <p:nvPr/>
        </p:nvSpPr>
        <p:spPr>
          <a:xfrm>
            <a:off x="8900634" y="766985"/>
            <a:ext cx="2453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Hidden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46EAC1-25FA-E449-9321-7E6E254AADEF}"/>
              </a:ext>
            </a:extLst>
          </p:cNvPr>
          <p:cNvSpPr txBox="1"/>
          <p:nvPr/>
        </p:nvSpPr>
        <p:spPr>
          <a:xfrm>
            <a:off x="8707126" y="1118999"/>
            <a:ext cx="2342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Published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E721D2-85E3-B241-92A1-86DA354A4AAD}"/>
              </a:ext>
            </a:extLst>
          </p:cNvPr>
          <p:cNvCxnSpPr>
            <a:cxnSpLocks/>
          </p:cNvCxnSpPr>
          <p:nvPr/>
        </p:nvCxnSpPr>
        <p:spPr>
          <a:xfrm>
            <a:off x="10240032" y="955259"/>
            <a:ext cx="650870" cy="1"/>
          </a:xfrm>
          <a:prstGeom prst="straightConnector1">
            <a:avLst/>
          </a:prstGeom>
          <a:ln w="12700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86C3B49-E484-0C4D-94A8-7EDB90BFAF2C}"/>
              </a:ext>
            </a:extLst>
          </p:cNvPr>
          <p:cNvCxnSpPr>
            <a:cxnSpLocks/>
          </p:cNvCxnSpPr>
          <p:nvPr/>
        </p:nvCxnSpPr>
        <p:spPr>
          <a:xfrm>
            <a:off x="10250540" y="1312611"/>
            <a:ext cx="650870" cy="1"/>
          </a:xfrm>
          <a:prstGeom prst="straightConnector1">
            <a:avLst/>
          </a:prstGeom>
          <a:ln w="63500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792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27704</TotalTime>
  <Words>3277</Words>
  <Application>Microsoft Macintosh PowerPoint</Application>
  <PresentationFormat>Widescreen</PresentationFormat>
  <Paragraphs>487</Paragraphs>
  <Slides>48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Cambria Math</vt:lpstr>
      <vt:lpstr>Roboto</vt:lpstr>
      <vt:lpstr>Office Theme</vt:lpstr>
      <vt:lpstr>Algorithms, Game Theory and Blockchains</vt:lpstr>
      <vt:lpstr>Focus</vt:lpstr>
      <vt:lpstr>Types of blockchains</vt:lpstr>
      <vt:lpstr>What problem does Bitcoin solve?</vt:lpstr>
      <vt:lpstr>Blockchains are mechanisms</vt:lpstr>
      <vt:lpstr>Assumptions</vt:lpstr>
      <vt:lpstr>Outline</vt:lpstr>
      <vt:lpstr>Bitcoin’s Proof-of-work</vt:lpstr>
      <vt:lpstr>Model</vt:lpstr>
      <vt:lpstr>Model</vt:lpstr>
      <vt:lpstr>Honest mining</vt:lpstr>
      <vt:lpstr>Lucky Selfish Mining [Eyal, Sirer, 13’]</vt:lpstr>
      <vt:lpstr>Unlucky selfish mining [Eyal, Sirer, 13’]</vt:lpstr>
      <vt:lpstr>Outline</vt:lpstr>
      <vt:lpstr>The resource allocation problem</vt:lpstr>
      <vt:lpstr>Block space is a limited resource</vt:lpstr>
      <vt:lpstr>Alternative transaction auctions</vt:lpstr>
      <vt:lpstr>Why not use a second-price auction?</vt:lpstr>
      <vt:lpstr>What can go wrong in a public blockchain</vt:lpstr>
      <vt:lpstr>Algorithm designer as an adversary</vt:lpstr>
      <vt:lpstr>Credible Auctions [Akbarpour and Li, 20] </vt:lpstr>
      <vt:lpstr>Model: Transaction fee auctions [FMPS, 21]</vt:lpstr>
      <vt:lpstr>Dynamic Posted-Pricing</vt:lpstr>
      <vt:lpstr>Allocation-based update rule (EIP-1559)</vt:lpstr>
      <vt:lpstr>Not always stable</vt:lpstr>
      <vt:lpstr>Strawman update rule</vt:lpstr>
      <vt:lpstr>High variance under heavy-tailed distributions</vt:lpstr>
      <vt:lpstr>Stability</vt:lpstr>
      <vt:lpstr>Stability of allocation-based update rule</vt:lpstr>
      <vt:lpstr>Summary: Transaction fees</vt:lpstr>
      <vt:lpstr>Outline</vt:lpstr>
      <vt:lpstr>Mining Pools</vt:lpstr>
      <vt:lpstr>Folklore knowledge</vt:lpstr>
      <vt:lpstr>Mining pool infiltration attack</vt:lpstr>
      <vt:lpstr>Summary: Mining pools</vt:lpstr>
      <vt:lpstr>Outline</vt:lpstr>
      <vt:lpstr>Bitcoin - Difficult Adjustment Algorithm (DAA)</vt:lpstr>
      <vt:lpstr>Bitcoin cash DAA</vt:lpstr>
      <vt:lpstr>Final remarks</vt:lpstr>
      <vt:lpstr>Summary</vt:lpstr>
      <vt:lpstr>Environmental cost of Bitcoin</vt:lpstr>
      <vt:lpstr>Mining centralization in PoW</vt:lpstr>
      <vt:lpstr>PowerPoint Presentation</vt:lpstr>
      <vt:lpstr>Beyond Proof-of-Work</vt:lpstr>
      <vt:lpstr>References: Mining games</vt:lpstr>
      <vt:lpstr>References: Mining pools</vt:lpstr>
      <vt:lpstr>References: Transaction fee auctions</vt:lpstr>
      <vt:lpstr>References: Others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Commitment Mechanisms are Credible</dc:title>
  <dc:creator>Matheus Venturyne Xavier Ferreira</dc:creator>
  <cp:lastModifiedBy>Matheus Venturyne Xavier Ferreira</cp:lastModifiedBy>
  <cp:revision>560</cp:revision>
  <dcterms:created xsi:type="dcterms:W3CDTF">2019-05-20T20:23:41Z</dcterms:created>
  <dcterms:modified xsi:type="dcterms:W3CDTF">2021-03-11T22:29:04Z</dcterms:modified>
</cp:coreProperties>
</file>